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9" r:id="rId2"/>
    <p:sldId id="270" r:id="rId3"/>
    <p:sldId id="271" r:id="rId4"/>
    <p:sldId id="286" r:id="rId5"/>
    <p:sldId id="280" r:id="rId6"/>
    <p:sldId id="263" r:id="rId7"/>
    <p:sldId id="256" r:id="rId8"/>
    <p:sldId id="262" r:id="rId9"/>
    <p:sldId id="257" r:id="rId10"/>
    <p:sldId id="258" r:id="rId11"/>
    <p:sldId id="260" r:id="rId12"/>
    <p:sldId id="287" r:id="rId13"/>
    <p:sldId id="288" r:id="rId14"/>
    <p:sldId id="264" r:id="rId15"/>
    <p:sldId id="265" r:id="rId16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0929"/>
  </p:normalViewPr>
  <p:slideViewPr>
    <p:cSldViewPr>
      <p:cViewPr varScale="1">
        <p:scale>
          <a:sx n="67" d="100"/>
          <a:sy n="67" d="100"/>
        </p:scale>
        <p:origin x="-125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3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608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608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608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AEB0D47-B4A6-4039-8417-A466E288AEA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799F6B-95A7-458E-AF30-CD769F4E2241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D589B6-2111-4F83-B148-E5FF4948A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589B6-2111-4F83-B148-E5FF4948A34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589B6-2111-4F83-B148-E5FF4948A34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589B6-2111-4F83-B148-E5FF4948A34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589B6-2111-4F83-B148-E5FF4948A34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589B6-2111-4F83-B148-E5FF4948A34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589B6-2111-4F83-B148-E5FF4948A34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589B6-2111-4F83-B148-E5FF4948A34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589B6-2111-4F83-B148-E5FF4948A34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589B6-2111-4F83-B148-E5FF4948A34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589B6-2111-4F83-B148-E5FF4948A34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589B6-2111-4F83-B148-E5FF4948A34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589B6-2111-4F83-B148-E5FF4948A34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589B6-2111-4F83-B148-E5FF4948A34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589B6-2111-4F83-B148-E5FF4948A34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589B6-2111-4F83-B148-E5FF4948A34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58" name="Group 318"/>
          <p:cNvGrpSpPr>
            <a:grpSpLocks/>
          </p:cNvGrpSpPr>
          <p:nvPr/>
        </p:nvGrpSpPr>
        <p:grpSpPr bwMode="auto">
          <a:xfrm>
            <a:off x="0" y="107950"/>
            <a:ext cx="9101138" cy="6750050"/>
            <a:chOff x="0" y="68"/>
            <a:chExt cx="5733" cy="4252"/>
          </a:xfrm>
        </p:grpSpPr>
        <p:grpSp>
          <p:nvGrpSpPr>
            <p:cNvPr id="10553" name="Group 313"/>
            <p:cNvGrpSpPr>
              <a:grpSpLocks/>
            </p:cNvGrpSpPr>
            <p:nvPr/>
          </p:nvGrpSpPr>
          <p:grpSpPr bwMode="auto">
            <a:xfrm>
              <a:off x="0" y="68"/>
              <a:ext cx="5733" cy="4088"/>
              <a:chOff x="0" y="68"/>
              <a:chExt cx="5733" cy="4088"/>
            </a:xfrm>
          </p:grpSpPr>
          <p:grpSp>
            <p:nvGrpSpPr>
              <p:cNvPr id="10552" name="Group 312"/>
              <p:cNvGrpSpPr>
                <a:grpSpLocks/>
              </p:cNvGrpSpPr>
              <p:nvPr userDrawn="1"/>
            </p:nvGrpSpPr>
            <p:grpSpPr bwMode="auto">
              <a:xfrm>
                <a:off x="0" y="144"/>
                <a:ext cx="5730" cy="4012"/>
                <a:chOff x="0" y="144"/>
                <a:chExt cx="5730" cy="4012"/>
              </a:xfrm>
            </p:grpSpPr>
            <p:sp>
              <p:nvSpPr>
                <p:cNvPr id="10334" name="Line 94"/>
                <p:cNvSpPr>
                  <a:spLocks noChangeShapeType="1"/>
                </p:cNvSpPr>
                <p:nvPr/>
              </p:nvSpPr>
              <p:spPr bwMode="hidden">
                <a:xfrm rot="-5400000">
                  <a:off x="195" y="395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35" name="Line 95"/>
                <p:cNvSpPr>
                  <a:spLocks noChangeShapeType="1"/>
                </p:cNvSpPr>
                <p:nvPr/>
              </p:nvSpPr>
              <p:spPr bwMode="hidden">
                <a:xfrm rot="-5400000">
                  <a:off x="195" y="896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36" name="Line 96"/>
                <p:cNvSpPr>
                  <a:spLocks noChangeShapeType="1"/>
                </p:cNvSpPr>
                <p:nvPr/>
              </p:nvSpPr>
              <p:spPr bwMode="hidden">
                <a:xfrm rot="-5400000">
                  <a:off x="195" y="141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37" name="Line 97"/>
                <p:cNvSpPr>
                  <a:spLocks noChangeShapeType="1"/>
                </p:cNvSpPr>
                <p:nvPr/>
              </p:nvSpPr>
              <p:spPr bwMode="hidden">
                <a:xfrm rot="-5400000">
                  <a:off x="195" y="1918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38" name="Line 98"/>
                <p:cNvSpPr>
                  <a:spLocks noChangeShapeType="1"/>
                </p:cNvSpPr>
                <p:nvPr/>
              </p:nvSpPr>
              <p:spPr bwMode="hidden">
                <a:xfrm rot="-5400000">
                  <a:off x="195" y="2438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39" name="Line 99"/>
                <p:cNvSpPr>
                  <a:spLocks noChangeShapeType="1"/>
                </p:cNvSpPr>
                <p:nvPr/>
              </p:nvSpPr>
              <p:spPr bwMode="hidden">
                <a:xfrm rot="-5400000">
                  <a:off x="195" y="2939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40" name="Line 100"/>
                <p:cNvSpPr>
                  <a:spLocks noChangeShapeType="1"/>
                </p:cNvSpPr>
                <p:nvPr/>
              </p:nvSpPr>
              <p:spPr bwMode="hidden">
                <a:xfrm rot="-5400000">
                  <a:off x="195" y="3460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41" name="Line 101"/>
                <p:cNvSpPr>
                  <a:spLocks noChangeShapeType="1"/>
                </p:cNvSpPr>
                <p:nvPr/>
              </p:nvSpPr>
              <p:spPr bwMode="hidden">
                <a:xfrm rot="-5400000">
                  <a:off x="195" y="3961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0551" name="Group 311"/>
                <p:cNvGrpSpPr>
                  <a:grpSpLocks/>
                </p:cNvGrpSpPr>
                <p:nvPr userDrawn="1"/>
              </p:nvGrpSpPr>
              <p:grpSpPr bwMode="auto">
                <a:xfrm>
                  <a:off x="483" y="144"/>
                  <a:ext cx="975" cy="4012"/>
                  <a:chOff x="483" y="144"/>
                  <a:chExt cx="975" cy="4012"/>
                </a:xfrm>
              </p:grpSpPr>
              <p:grpSp>
                <p:nvGrpSpPr>
                  <p:cNvPr id="10545" name="Group 305"/>
                  <p:cNvGrpSpPr>
                    <a:grpSpLocks/>
                  </p:cNvGrpSpPr>
                  <p:nvPr userDrawn="1"/>
                </p:nvGrpSpPr>
                <p:grpSpPr bwMode="auto">
                  <a:xfrm>
                    <a:off x="483" y="144"/>
                    <a:ext cx="975" cy="947"/>
                    <a:chOff x="483" y="144"/>
                    <a:chExt cx="975" cy="947"/>
                  </a:xfrm>
                </p:grpSpPr>
                <p:sp>
                  <p:nvSpPr>
                    <p:cNvPr id="10344" name="Line 10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483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45" name="Line 10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984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46" name="Line 106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984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47" name="Line 107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483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48" name="Line 10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34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49" name="Line 10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263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50" name="Line 110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263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51" name="Line 111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34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352" name="Group 112"/>
                  <p:cNvGrpSpPr>
                    <a:grpSpLocks/>
                  </p:cNvGrpSpPr>
                  <p:nvPr/>
                </p:nvGrpSpPr>
                <p:grpSpPr bwMode="auto">
                  <a:xfrm>
                    <a:off x="483" y="1166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353" name="Line 11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54" name="Line 11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55" name="Line 11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56" name="Line 116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57" name="Line 11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58" name="Line 11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59" name="Line 11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60" name="Line 120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361" name="Group 121"/>
                  <p:cNvGrpSpPr>
                    <a:grpSpLocks/>
                  </p:cNvGrpSpPr>
                  <p:nvPr/>
                </p:nvGrpSpPr>
                <p:grpSpPr bwMode="auto">
                  <a:xfrm>
                    <a:off x="483" y="2187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362" name="Line 12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63" name="Line 12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64" name="Line 12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65" name="Line 12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66" name="Line 12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67" name="Line 12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68" name="Line 12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69" name="Line 12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370" name="Group 130"/>
                  <p:cNvGrpSpPr>
                    <a:grpSpLocks/>
                  </p:cNvGrpSpPr>
                  <p:nvPr/>
                </p:nvGrpSpPr>
                <p:grpSpPr bwMode="auto">
                  <a:xfrm>
                    <a:off x="483" y="3209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371" name="Line 13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72" name="Line 13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73" name="Line 13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74" name="Line 13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75" name="Line 13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76" name="Line 13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77" name="Line 13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78" name="Line 13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10550" name="Group 310"/>
                <p:cNvGrpSpPr>
                  <a:grpSpLocks/>
                </p:cNvGrpSpPr>
                <p:nvPr userDrawn="1"/>
              </p:nvGrpSpPr>
              <p:grpSpPr bwMode="auto">
                <a:xfrm>
                  <a:off x="1551" y="144"/>
                  <a:ext cx="975" cy="4012"/>
                  <a:chOff x="1551" y="144"/>
                  <a:chExt cx="975" cy="4012"/>
                </a:xfrm>
              </p:grpSpPr>
              <p:grpSp>
                <p:nvGrpSpPr>
                  <p:cNvPr id="10544" name="Group 304"/>
                  <p:cNvGrpSpPr>
                    <a:grpSpLocks/>
                  </p:cNvGrpSpPr>
                  <p:nvPr userDrawn="1"/>
                </p:nvGrpSpPr>
                <p:grpSpPr bwMode="auto">
                  <a:xfrm>
                    <a:off x="1551" y="144"/>
                    <a:ext cx="975" cy="947"/>
                    <a:chOff x="1551" y="144"/>
                    <a:chExt cx="975" cy="947"/>
                  </a:xfrm>
                </p:grpSpPr>
                <p:sp>
                  <p:nvSpPr>
                    <p:cNvPr id="10381" name="Line 14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551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82" name="Line 14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052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83" name="Line 14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052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84" name="Line 14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551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85" name="Line 14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802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86" name="Line 14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2331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87" name="Line 14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2331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88" name="Line 14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802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389" name="Group 149"/>
                  <p:cNvGrpSpPr>
                    <a:grpSpLocks/>
                  </p:cNvGrpSpPr>
                  <p:nvPr/>
                </p:nvGrpSpPr>
                <p:grpSpPr bwMode="auto">
                  <a:xfrm>
                    <a:off x="1551" y="1166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390" name="Line 150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91" name="Line 15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92" name="Line 15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93" name="Line 15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94" name="Line 154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95" name="Line 15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96" name="Line 15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97" name="Line 15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398" name="Group 158"/>
                  <p:cNvGrpSpPr>
                    <a:grpSpLocks/>
                  </p:cNvGrpSpPr>
                  <p:nvPr/>
                </p:nvGrpSpPr>
                <p:grpSpPr bwMode="auto">
                  <a:xfrm>
                    <a:off x="1551" y="2187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399" name="Line 159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00" name="Line 160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01" name="Line 16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02" name="Line 16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03" name="Line 163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04" name="Line 164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05" name="Line 16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06" name="Line 16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407" name="Group 167"/>
                  <p:cNvGrpSpPr>
                    <a:grpSpLocks/>
                  </p:cNvGrpSpPr>
                  <p:nvPr/>
                </p:nvGrpSpPr>
                <p:grpSpPr bwMode="auto">
                  <a:xfrm>
                    <a:off x="1551" y="3209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408" name="Line 168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09" name="Line 169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10" name="Line 170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11" name="Line 17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12" name="Line 172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13" name="Line 173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14" name="Line 174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15" name="Line 17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10549" name="Group 309"/>
                <p:cNvGrpSpPr>
                  <a:grpSpLocks/>
                </p:cNvGrpSpPr>
                <p:nvPr userDrawn="1"/>
              </p:nvGrpSpPr>
              <p:grpSpPr bwMode="auto">
                <a:xfrm>
                  <a:off x="2619" y="144"/>
                  <a:ext cx="975" cy="4012"/>
                  <a:chOff x="2619" y="144"/>
                  <a:chExt cx="975" cy="4012"/>
                </a:xfrm>
              </p:grpSpPr>
              <p:grpSp>
                <p:nvGrpSpPr>
                  <p:cNvPr id="10543" name="Group 303"/>
                  <p:cNvGrpSpPr>
                    <a:grpSpLocks/>
                  </p:cNvGrpSpPr>
                  <p:nvPr userDrawn="1"/>
                </p:nvGrpSpPr>
                <p:grpSpPr bwMode="auto">
                  <a:xfrm>
                    <a:off x="2619" y="144"/>
                    <a:ext cx="975" cy="947"/>
                    <a:chOff x="2619" y="144"/>
                    <a:chExt cx="975" cy="947"/>
                  </a:xfrm>
                </p:grpSpPr>
                <p:sp>
                  <p:nvSpPr>
                    <p:cNvPr id="10418" name="Line 178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619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19" name="Line 179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3120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20" name="Line 180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3120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21" name="Line 18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619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22" name="Line 182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2870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23" name="Line 183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3399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24" name="Line 184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3399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25" name="Line 18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2870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426" name="Group 186"/>
                  <p:cNvGrpSpPr>
                    <a:grpSpLocks/>
                  </p:cNvGrpSpPr>
                  <p:nvPr/>
                </p:nvGrpSpPr>
                <p:grpSpPr bwMode="auto">
                  <a:xfrm>
                    <a:off x="2619" y="1166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427" name="Line 187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28" name="Line 188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29" name="Line 189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30" name="Line 190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31" name="Line 191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32" name="Line 192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33" name="Line 193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34" name="Line 194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435" name="Group 195"/>
                  <p:cNvGrpSpPr>
                    <a:grpSpLocks/>
                  </p:cNvGrpSpPr>
                  <p:nvPr/>
                </p:nvGrpSpPr>
                <p:grpSpPr bwMode="auto">
                  <a:xfrm>
                    <a:off x="2619" y="2187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436" name="Line 196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37" name="Line 197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38" name="Line 198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39" name="Line 199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40" name="Line 200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41" name="Line 201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42" name="Line 202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43" name="Line 203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444" name="Group 204"/>
                  <p:cNvGrpSpPr>
                    <a:grpSpLocks/>
                  </p:cNvGrpSpPr>
                  <p:nvPr/>
                </p:nvGrpSpPr>
                <p:grpSpPr bwMode="auto">
                  <a:xfrm>
                    <a:off x="2619" y="3209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445" name="Line 20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46" name="Line 206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47" name="Line 207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48" name="Line 208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49" name="Line 20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50" name="Line 210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51" name="Line 211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52" name="Line 212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10548" name="Group 308"/>
                <p:cNvGrpSpPr>
                  <a:grpSpLocks/>
                </p:cNvGrpSpPr>
                <p:nvPr userDrawn="1"/>
              </p:nvGrpSpPr>
              <p:grpSpPr bwMode="auto">
                <a:xfrm>
                  <a:off x="3687" y="144"/>
                  <a:ext cx="975" cy="4012"/>
                  <a:chOff x="3687" y="144"/>
                  <a:chExt cx="975" cy="4012"/>
                </a:xfrm>
              </p:grpSpPr>
              <p:grpSp>
                <p:nvGrpSpPr>
                  <p:cNvPr id="10542" name="Group 302"/>
                  <p:cNvGrpSpPr>
                    <a:grpSpLocks/>
                  </p:cNvGrpSpPr>
                  <p:nvPr userDrawn="1"/>
                </p:nvGrpSpPr>
                <p:grpSpPr bwMode="auto">
                  <a:xfrm>
                    <a:off x="3687" y="144"/>
                    <a:ext cx="975" cy="947"/>
                    <a:chOff x="3687" y="144"/>
                    <a:chExt cx="975" cy="947"/>
                  </a:xfrm>
                </p:grpSpPr>
                <p:sp>
                  <p:nvSpPr>
                    <p:cNvPr id="10455" name="Line 21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3687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56" name="Line 216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4188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57" name="Line 217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4188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58" name="Line 218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3687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59" name="Line 21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3938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60" name="Line 220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4467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61" name="Line 221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4467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62" name="Line 222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3938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463" name="Group 223"/>
                  <p:cNvGrpSpPr>
                    <a:grpSpLocks/>
                  </p:cNvGrpSpPr>
                  <p:nvPr/>
                </p:nvGrpSpPr>
                <p:grpSpPr bwMode="auto">
                  <a:xfrm>
                    <a:off x="3687" y="1166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464" name="Line 22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65" name="Line 22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66" name="Line 226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67" name="Line 227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68" name="Line 22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69" name="Line 22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70" name="Line 230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71" name="Line 231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472" name="Group 232"/>
                  <p:cNvGrpSpPr>
                    <a:grpSpLocks/>
                  </p:cNvGrpSpPr>
                  <p:nvPr/>
                </p:nvGrpSpPr>
                <p:grpSpPr bwMode="auto">
                  <a:xfrm>
                    <a:off x="3687" y="2187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473" name="Line 23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74" name="Line 23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75" name="Line 23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76" name="Line 236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77" name="Line 23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78" name="Line 23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79" name="Line 23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80" name="Line 240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481" name="Group 241"/>
                  <p:cNvGrpSpPr>
                    <a:grpSpLocks/>
                  </p:cNvGrpSpPr>
                  <p:nvPr/>
                </p:nvGrpSpPr>
                <p:grpSpPr bwMode="auto">
                  <a:xfrm>
                    <a:off x="3687" y="3209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482" name="Line 24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83" name="Line 24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84" name="Line 24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85" name="Line 24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86" name="Line 24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87" name="Line 24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88" name="Line 24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89" name="Line 24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10547" name="Group 307"/>
                <p:cNvGrpSpPr>
                  <a:grpSpLocks/>
                </p:cNvGrpSpPr>
                <p:nvPr userDrawn="1"/>
              </p:nvGrpSpPr>
              <p:grpSpPr bwMode="auto">
                <a:xfrm>
                  <a:off x="4755" y="144"/>
                  <a:ext cx="975" cy="4012"/>
                  <a:chOff x="4755" y="144"/>
                  <a:chExt cx="975" cy="4012"/>
                </a:xfrm>
              </p:grpSpPr>
              <p:grpSp>
                <p:nvGrpSpPr>
                  <p:cNvPr id="10541" name="Group 301"/>
                  <p:cNvGrpSpPr>
                    <a:grpSpLocks/>
                  </p:cNvGrpSpPr>
                  <p:nvPr userDrawn="1"/>
                </p:nvGrpSpPr>
                <p:grpSpPr bwMode="auto">
                  <a:xfrm>
                    <a:off x="4755" y="144"/>
                    <a:ext cx="975" cy="947"/>
                    <a:chOff x="4755" y="144"/>
                    <a:chExt cx="975" cy="947"/>
                  </a:xfrm>
                </p:grpSpPr>
                <p:sp>
                  <p:nvSpPr>
                    <p:cNvPr id="10492" name="Line 25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4755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93" name="Line 25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5256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94" name="Line 25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5256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95" name="Line 25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4755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96" name="Line 25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5006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97" name="Line 25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5535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98" name="Line 25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5535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99" name="Line 25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5006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500" name="Group 260"/>
                  <p:cNvGrpSpPr>
                    <a:grpSpLocks/>
                  </p:cNvGrpSpPr>
                  <p:nvPr/>
                </p:nvGrpSpPr>
                <p:grpSpPr bwMode="auto">
                  <a:xfrm>
                    <a:off x="4755" y="1166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501" name="Line 26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02" name="Line 26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03" name="Line 26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04" name="Line 26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05" name="Line 26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06" name="Line 26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07" name="Line 26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08" name="Line 26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509" name="Group 269"/>
                  <p:cNvGrpSpPr>
                    <a:grpSpLocks/>
                  </p:cNvGrpSpPr>
                  <p:nvPr/>
                </p:nvGrpSpPr>
                <p:grpSpPr bwMode="auto">
                  <a:xfrm>
                    <a:off x="4755" y="2187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510" name="Line 270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11" name="Line 27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12" name="Line 27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13" name="Line 27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14" name="Line 274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15" name="Line 27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16" name="Line 27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17" name="Line 27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518" name="Group 278"/>
                  <p:cNvGrpSpPr>
                    <a:grpSpLocks/>
                  </p:cNvGrpSpPr>
                  <p:nvPr/>
                </p:nvGrpSpPr>
                <p:grpSpPr bwMode="auto">
                  <a:xfrm>
                    <a:off x="4755" y="3209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519" name="Line 279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20" name="Line 280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21" name="Line 28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22" name="Line 28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23" name="Line 283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24" name="Line 284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25" name="Line 28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26" name="Line 28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10546" name="Group 306"/>
              <p:cNvGrpSpPr>
                <a:grpSpLocks/>
              </p:cNvGrpSpPr>
              <p:nvPr userDrawn="1"/>
            </p:nvGrpSpPr>
            <p:grpSpPr bwMode="auto">
              <a:xfrm>
                <a:off x="3" y="68"/>
                <a:ext cx="5730" cy="0"/>
                <a:chOff x="3" y="68"/>
                <a:chExt cx="5730" cy="0"/>
              </a:xfrm>
            </p:grpSpPr>
            <p:sp>
              <p:nvSpPr>
                <p:cNvPr id="10530" name="Line 290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198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1" name="Line 291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737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2" name="Line 292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1266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3" name="Line 293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1805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4" name="Line 294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2334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5" name="Line 295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2873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6" name="Line 296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3402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7" name="Line 297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3941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8" name="Line 298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4470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9" name="Line 299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5009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0" name="Line 300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5538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555" name="Group 315"/>
            <p:cNvGrpSpPr>
              <a:grpSpLocks/>
            </p:cNvGrpSpPr>
            <p:nvPr/>
          </p:nvGrpSpPr>
          <p:grpSpPr bwMode="auto">
            <a:xfrm>
              <a:off x="336" y="1200"/>
              <a:ext cx="5088" cy="1056"/>
              <a:chOff x="336" y="1200"/>
              <a:chExt cx="5088" cy="1056"/>
            </a:xfrm>
          </p:grpSpPr>
          <p:sp>
            <p:nvSpPr>
              <p:cNvPr id="10249" name="Rectangle 9"/>
              <p:cNvSpPr>
                <a:spLocks noChangeArrowheads="1"/>
              </p:cNvSpPr>
              <p:nvPr userDrawn="1"/>
            </p:nvSpPr>
            <p:spPr bwMode="auto">
              <a:xfrm>
                <a:off x="2880" y="1200"/>
                <a:ext cx="2544" cy="528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0" name="Rectangle 10"/>
              <p:cNvSpPr>
                <a:spLocks noChangeArrowheads="1"/>
              </p:cNvSpPr>
              <p:nvPr userDrawn="1"/>
            </p:nvSpPr>
            <p:spPr bwMode="auto">
              <a:xfrm>
                <a:off x="2880" y="1728"/>
                <a:ext cx="2544" cy="528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1" name="Rectangle 11"/>
              <p:cNvSpPr>
                <a:spLocks noChangeArrowheads="1"/>
              </p:cNvSpPr>
              <p:nvPr userDrawn="1"/>
            </p:nvSpPr>
            <p:spPr bwMode="auto">
              <a:xfrm>
                <a:off x="336" y="1728"/>
                <a:ext cx="2544" cy="528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2" name="Rectangle 12"/>
              <p:cNvSpPr>
                <a:spLocks noChangeArrowheads="1"/>
              </p:cNvSpPr>
              <p:nvPr userDrawn="1"/>
            </p:nvSpPr>
            <p:spPr bwMode="auto">
              <a:xfrm>
                <a:off x="336" y="1200"/>
                <a:ext cx="2544" cy="528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3" name="Rectangle 13"/>
              <p:cNvSpPr>
                <a:spLocks noChangeArrowheads="1"/>
              </p:cNvSpPr>
              <p:nvPr userDrawn="1"/>
            </p:nvSpPr>
            <p:spPr bwMode="white">
              <a:xfrm>
                <a:off x="432" y="1296"/>
                <a:ext cx="4896" cy="86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27" name="Group 287"/>
            <p:cNvGrpSpPr>
              <a:grpSpLocks/>
            </p:cNvGrpSpPr>
            <p:nvPr/>
          </p:nvGrpSpPr>
          <p:grpSpPr bwMode="auto">
            <a:xfrm>
              <a:off x="192" y="4273"/>
              <a:ext cx="5328" cy="47"/>
              <a:chOff x="192" y="3840"/>
              <a:chExt cx="5328" cy="47"/>
            </a:xfrm>
          </p:grpSpPr>
          <p:grpSp>
            <p:nvGrpSpPr>
              <p:cNvPr id="10313" name="Group 73"/>
              <p:cNvGrpSpPr>
                <a:grpSpLocks/>
              </p:cNvGrpSpPr>
              <p:nvPr userDrawn="1"/>
            </p:nvGrpSpPr>
            <p:grpSpPr bwMode="auto">
              <a:xfrm>
                <a:off x="192" y="3840"/>
                <a:ext cx="624" cy="47"/>
                <a:chOff x="624" y="3706"/>
                <a:chExt cx="1056" cy="106"/>
              </a:xfrm>
            </p:grpSpPr>
            <p:sp>
              <p:nvSpPr>
                <p:cNvPr id="10256" name="Rectangle 16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57" name="Rectangle 17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312" name="Group 72"/>
              <p:cNvGrpSpPr>
                <a:grpSpLocks/>
              </p:cNvGrpSpPr>
              <p:nvPr userDrawn="1"/>
            </p:nvGrpSpPr>
            <p:grpSpPr bwMode="auto">
              <a:xfrm>
                <a:off x="864" y="3840"/>
                <a:ext cx="624" cy="47"/>
                <a:chOff x="624" y="3600"/>
                <a:chExt cx="1056" cy="106"/>
              </a:xfrm>
            </p:grpSpPr>
            <p:sp>
              <p:nvSpPr>
                <p:cNvPr id="10255" name="Rectangle 15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58" name="Rectangle 18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314" name="Group 74"/>
              <p:cNvGrpSpPr>
                <a:grpSpLocks/>
              </p:cNvGrpSpPr>
              <p:nvPr userDrawn="1"/>
            </p:nvGrpSpPr>
            <p:grpSpPr bwMode="auto">
              <a:xfrm>
                <a:off x="1536" y="3840"/>
                <a:ext cx="624" cy="47"/>
                <a:chOff x="624" y="3706"/>
                <a:chExt cx="1056" cy="106"/>
              </a:xfrm>
            </p:grpSpPr>
            <p:sp>
              <p:nvSpPr>
                <p:cNvPr id="10315" name="Rectangle 75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16" name="Rectangle 76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317" name="Group 77"/>
              <p:cNvGrpSpPr>
                <a:grpSpLocks/>
              </p:cNvGrpSpPr>
              <p:nvPr userDrawn="1"/>
            </p:nvGrpSpPr>
            <p:grpSpPr bwMode="auto">
              <a:xfrm>
                <a:off x="2208" y="3840"/>
                <a:ext cx="624" cy="47"/>
                <a:chOff x="624" y="3600"/>
                <a:chExt cx="1056" cy="106"/>
              </a:xfrm>
            </p:grpSpPr>
            <p:sp>
              <p:nvSpPr>
                <p:cNvPr id="10318" name="Rectangle 78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19" name="Rectangle 79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320" name="Group 80"/>
              <p:cNvGrpSpPr>
                <a:grpSpLocks/>
              </p:cNvGrpSpPr>
              <p:nvPr userDrawn="1"/>
            </p:nvGrpSpPr>
            <p:grpSpPr bwMode="auto">
              <a:xfrm>
                <a:off x="2880" y="3840"/>
                <a:ext cx="624" cy="47"/>
                <a:chOff x="624" y="3706"/>
                <a:chExt cx="1056" cy="106"/>
              </a:xfrm>
            </p:grpSpPr>
            <p:sp>
              <p:nvSpPr>
                <p:cNvPr id="10321" name="Rectangle 81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22" name="Rectangle 82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323" name="Group 83"/>
              <p:cNvGrpSpPr>
                <a:grpSpLocks/>
              </p:cNvGrpSpPr>
              <p:nvPr userDrawn="1"/>
            </p:nvGrpSpPr>
            <p:grpSpPr bwMode="auto">
              <a:xfrm>
                <a:off x="3552" y="3840"/>
                <a:ext cx="624" cy="47"/>
                <a:chOff x="624" y="3600"/>
                <a:chExt cx="1056" cy="106"/>
              </a:xfrm>
            </p:grpSpPr>
            <p:sp>
              <p:nvSpPr>
                <p:cNvPr id="10324" name="Rectangle 84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25" name="Rectangle 85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326" name="Group 86"/>
              <p:cNvGrpSpPr>
                <a:grpSpLocks/>
              </p:cNvGrpSpPr>
              <p:nvPr userDrawn="1"/>
            </p:nvGrpSpPr>
            <p:grpSpPr bwMode="auto">
              <a:xfrm>
                <a:off x="4224" y="3840"/>
                <a:ext cx="624" cy="47"/>
                <a:chOff x="624" y="3706"/>
                <a:chExt cx="1056" cy="106"/>
              </a:xfrm>
            </p:grpSpPr>
            <p:sp>
              <p:nvSpPr>
                <p:cNvPr id="10327" name="Rectangle 87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28" name="Rectangle 88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329" name="Group 89"/>
              <p:cNvGrpSpPr>
                <a:grpSpLocks/>
              </p:cNvGrpSpPr>
              <p:nvPr userDrawn="1"/>
            </p:nvGrpSpPr>
            <p:grpSpPr bwMode="auto">
              <a:xfrm>
                <a:off x="4896" y="3840"/>
                <a:ext cx="624" cy="47"/>
                <a:chOff x="624" y="3600"/>
                <a:chExt cx="1056" cy="106"/>
              </a:xfrm>
            </p:grpSpPr>
            <p:sp>
              <p:nvSpPr>
                <p:cNvPr id="10330" name="Rectangle 90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31" name="Rectangle 91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4994E62-1A10-49CC-A9F7-92DE09716E9F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559" name="Picture 319" descr="posbul1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56113" y="3403600"/>
            <a:ext cx="246062" cy="24606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CEC7A1-4E5F-4FF9-B411-6FC4544D6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FDD180-67FE-43C0-84B9-4FA3FB9D55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3678DED-2D0D-41FD-BCBD-1DA6D18631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F06DB-C367-4953-874B-4E096C0219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F08A56-1CE5-417C-9E4A-944CC94CB3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3E3C2-CADC-4B00-9CFC-B05F07914F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684C20-5CD7-4024-A17E-8733D10D74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A06F8-0DD4-40F9-B9E8-50651CE900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BC6805-4334-4080-8B44-495DCC0CB0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58AA4-DFF7-4502-891A-5E59EB72AF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FACB91-5935-4A82-AB25-8C61760D5C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5" name="Group 291"/>
          <p:cNvGrpSpPr>
            <a:grpSpLocks/>
          </p:cNvGrpSpPr>
          <p:nvPr/>
        </p:nvGrpSpPr>
        <p:grpSpPr bwMode="auto">
          <a:xfrm>
            <a:off x="215900" y="76200"/>
            <a:ext cx="8686800" cy="6781800"/>
            <a:chOff x="136" y="48"/>
            <a:chExt cx="5472" cy="4272"/>
          </a:xfrm>
        </p:grpSpPr>
        <p:grpSp>
          <p:nvGrpSpPr>
            <p:cNvPr id="1225" name="Group 201"/>
            <p:cNvGrpSpPr>
              <a:grpSpLocks/>
            </p:cNvGrpSpPr>
            <p:nvPr userDrawn="1"/>
          </p:nvGrpSpPr>
          <p:grpSpPr bwMode="auto">
            <a:xfrm>
              <a:off x="136" y="48"/>
              <a:ext cx="5472" cy="212"/>
              <a:chOff x="136" y="48"/>
              <a:chExt cx="5472" cy="212"/>
            </a:xfrm>
          </p:grpSpPr>
          <p:grpSp>
            <p:nvGrpSpPr>
              <p:cNvPr id="1226" name="Group 202"/>
              <p:cNvGrpSpPr>
                <a:grpSpLocks/>
              </p:cNvGrpSpPr>
              <p:nvPr/>
            </p:nvGrpSpPr>
            <p:grpSpPr bwMode="auto">
              <a:xfrm>
                <a:off x="136" y="48"/>
                <a:ext cx="1056" cy="212"/>
                <a:chOff x="2544" y="2160"/>
                <a:chExt cx="1920" cy="384"/>
              </a:xfrm>
            </p:grpSpPr>
            <p:sp>
              <p:nvSpPr>
                <p:cNvPr id="1227" name="Rectangle 203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8" name="Rectangle 204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9" name="Rectangle 205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" name="Rectangle 206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1" name="Rectangle 207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32" name="Group 208"/>
              <p:cNvGrpSpPr>
                <a:grpSpLocks/>
              </p:cNvGrpSpPr>
              <p:nvPr/>
            </p:nvGrpSpPr>
            <p:grpSpPr bwMode="auto">
              <a:xfrm>
                <a:off x="1240" y="48"/>
                <a:ext cx="1056" cy="212"/>
                <a:chOff x="2544" y="2160"/>
                <a:chExt cx="1920" cy="384"/>
              </a:xfrm>
            </p:grpSpPr>
            <p:sp>
              <p:nvSpPr>
                <p:cNvPr id="1233" name="Rectangle 209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4" name="Rectangle 210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5" name="Rectangle 211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6" name="Rectangle 212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7" name="Rectangle 213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38" name="Group 214"/>
              <p:cNvGrpSpPr>
                <a:grpSpLocks/>
              </p:cNvGrpSpPr>
              <p:nvPr/>
            </p:nvGrpSpPr>
            <p:grpSpPr bwMode="auto">
              <a:xfrm>
                <a:off x="2344" y="48"/>
                <a:ext cx="1056" cy="212"/>
                <a:chOff x="2544" y="2160"/>
                <a:chExt cx="1920" cy="384"/>
              </a:xfrm>
            </p:grpSpPr>
            <p:sp>
              <p:nvSpPr>
                <p:cNvPr id="1239" name="Rectangle 215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40" name="Rectangle 216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41" name="Rectangle 217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42" name="Rectangle 218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43" name="Rectangle 219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44" name="Group 220"/>
              <p:cNvGrpSpPr>
                <a:grpSpLocks/>
              </p:cNvGrpSpPr>
              <p:nvPr/>
            </p:nvGrpSpPr>
            <p:grpSpPr bwMode="auto">
              <a:xfrm>
                <a:off x="3448" y="48"/>
                <a:ext cx="1056" cy="212"/>
                <a:chOff x="2544" y="2160"/>
                <a:chExt cx="1920" cy="384"/>
              </a:xfrm>
            </p:grpSpPr>
            <p:sp>
              <p:nvSpPr>
                <p:cNvPr id="1245" name="Rectangle 221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46" name="Rectangle 222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47" name="Rectangle 223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48" name="Rectangle 224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49" name="Rectangle 225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50" name="Group 226"/>
              <p:cNvGrpSpPr>
                <a:grpSpLocks/>
              </p:cNvGrpSpPr>
              <p:nvPr/>
            </p:nvGrpSpPr>
            <p:grpSpPr bwMode="auto">
              <a:xfrm>
                <a:off x="4552" y="48"/>
                <a:ext cx="1056" cy="212"/>
                <a:chOff x="2544" y="2160"/>
                <a:chExt cx="1920" cy="384"/>
              </a:xfrm>
            </p:grpSpPr>
            <p:sp>
              <p:nvSpPr>
                <p:cNvPr id="1251" name="Rectangle 227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52" name="Rectangle 228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53" name="Rectangle 229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54" name="Rectangle 230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55" name="Rectangle 231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13" name="Group 289"/>
            <p:cNvGrpSpPr>
              <a:grpSpLocks/>
            </p:cNvGrpSpPr>
            <p:nvPr userDrawn="1"/>
          </p:nvGrpSpPr>
          <p:grpSpPr bwMode="auto">
            <a:xfrm>
              <a:off x="192" y="4273"/>
              <a:ext cx="5328" cy="47"/>
              <a:chOff x="192" y="3840"/>
              <a:chExt cx="5328" cy="47"/>
            </a:xfrm>
          </p:grpSpPr>
          <p:grpSp>
            <p:nvGrpSpPr>
              <p:cNvPr id="1289" name="Group 265"/>
              <p:cNvGrpSpPr>
                <a:grpSpLocks/>
              </p:cNvGrpSpPr>
              <p:nvPr userDrawn="1"/>
            </p:nvGrpSpPr>
            <p:grpSpPr bwMode="auto">
              <a:xfrm>
                <a:off x="192" y="3840"/>
                <a:ext cx="624" cy="47"/>
                <a:chOff x="624" y="3706"/>
                <a:chExt cx="1056" cy="106"/>
              </a:xfrm>
            </p:grpSpPr>
            <p:sp>
              <p:nvSpPr>
                <p:cNvPr id="1290" name="Rectangle 266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1" name="Rectangle 267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92" name="Group 268"/>
              <p:cNvGrpSpPr>
                <a:grpSpLocks/>
              </p:cNvGrpSpPr>
              <p:nvPr userDrawn="1"/>
            </p:nvGrpSpPr>
            <p:grpSpPr bwMode="auto">
              <a:xfrm>
                <a:off x="864" y="3840"/>
                <a:ext cx="624" cy="47"/>
                <a:chOff x="624" y="3600"/>
                <a:chExt cx="1056" cy="106"/>
              </a:xfrm>
            </p:grpSpPr>
            <p:sp>
              <p:nvSpPr>
                <p:cNvPr id="1293" name="Rectangle 269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4" name="Rectangle 270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95" name="Group 271"/>
              <p:cNvGrpSpPr>
                <a:grpSpLocks/>
              </p:cNvGrpSpPr>
              <p:nvPr userDrawn="1"/>
            </p:nvGrpSpPr>
            <p:grpSpPr bwMode="auto">
              <a:xfrm>
                <a:off x="1536" y="3840"/>
                <a:ext cx="624" cy="47"/>
                <a:chOff x="624" y="3706"/>
                <a:chExt cx="1056" cy="106"/>
              </a:xfrm>
            </p:grpSpPr>
            <p:sp>
              <p:nvSpPr>
                <p:cNvPr id="1296" name="Rectangle 272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7" name="Rectangle 273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98" name="Group 274"/>
              <p:cNvGrpSpPr>
                <a:grpSpLocks/>
              </p:cNvGrpSpPr>
              <p:nvPr userDrawn="1"/>
            </p:nvGrpSpPr>
            <p:grpSpPr bwMode="auto">
              <a:xfrm>
                <a:off x="2208" y="3840"/>
                <a:ext cx="624" cy="47"/>
                <a:chOff x="624" y="3600"/>
                <a:chExt cx="1056" cy="106"/>
              </a:xfrm>
            </p:grpSpPr>
            <p:sp>
              <p:nvSpPr>
                <p:cNvPr id="1299" name="Rectangle 275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0" name="Rectangle 276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301" name="Group 277"/>
              <p:cNvGrpSpPr>
                <a:grpSpLocks/>
              </p:cNvGrpSpPr>
              <p:nvPr userDrawn="1"/>
            </p:nvGrpSpPr>
            <p:grpSpPr bwMode="auto">
              <a:xfrm>
                <a:off x="2880" y="3840"/>
                <a:ext cx="624" cy="47"/>
                <a:chOff x="624" y="3706"/>
                <a:chExt cx="1056" cy="106"/>
              </a:xfrm>
            </p:grpSpPr>
            <p:sp>
              <p:nvSpPr>
                <p:cNvPr id="1302" name="Rectangle 278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3" name="Rectangle 279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304" name="Group 280"/>
              <p:cNvGrpSpPr>
                <a:grpSpLocks/>
              </p:cNvGrpSpPr>
              <p:nvPr userDrawn="1"/>
            </p:nvGrpSpPr>
            <p:grpSpPr bwMode="auto">
              <a:xfrm>
                <a:off x="3552" y="3840"/>
                <a:ext cx="624" cy="47"/>
                <a:chOff x="624" y="3600"/>
                <a:chExt cx="1056" cy="106"/>
              </a:xfrm>
            </p:grpSpPr>
            <p:sp>
              <p:nvSpPr>
                <p:cNvPr id="1305" name="Rectangle 281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6" name="Rectangle 282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307" name="Group 283"/>
              <p:cNvGrpSpPr>
                <a:grpSpLocks/>
              </p:cNvGrpSpPr>
              <p:nvPr userDrawn="1"/>
            </p:nvGrpSpPr>
            <p:grpSpPr bwMode="auto">
              <a:xfrm>
                <a:off x="4224" y="3840"/>
                <a:ext cx="624" cy="47"/>
                <a:chOff x="624" y="3706"/>
                <a:chExt cx="1056" cy="106"/>
              </a:xfrm>
            </p:grpSpPr>
            <p:sp>
              <p:nvSpPr>
                <p:cNvPr id="1308" name="Rectangle 284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9" name="Rectangle 285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310" name="Group 286"/>
              <p:cNvGrpSpPr>
                <a:grpSpLocks/>
              </p:cNvGrpSpPr>
              <p:nvPr userDrawn="1"/>
            </p:nvGrpSpPr>
            <p:grpSpPr bwMode="auto">
              <a:xfrm>
                <a:off x="4896" y="3840"/>
                <a:ext cx="624" cy="47"/>
                <a:chOff x="624" y="3600"/>
                <a:chExt cx="1056" cy="106"/>
              </a:xfrm>
            </p:grpSpPr>
            <p:sp>
              <p:nvSpPr>
                <p:cNvPr id="1311" name="Rectangle 287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12" name="Rectangle 288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Arial Narrow" pitchFamily="34" charset="0"/>
              </a:defRPr>
            </a:lvl1pPr>
          </a:lstStyle>
          <a:p>
            <a:fld id="{8071F2BB-6E14-42E7-88E3-E0236F96D93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80000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en-US" sz="2800"/>
              <a:t>LINREG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r>
              <a:rPr lang="en-US" sz="2000" b="1">
                <a:cs typeface="Times New Roman" pitchFamily="18" charset="0"/>
              </a:rPr>
              <a:t>linreg</a:t>
            </a:r>
            <a:r>
              <a:rPr lang="en-US" sz="2000">
                <a:cs typeface="Times New Roman" pitchFamily="18" charset="0"/>
              </a:rPr>
              <a:t>(options) </a:t>
            </a:r>
            <a:r>
              <a:rPr lang="en-US" sz="2000" i="1">
                <a:cs typeface="Times New Roman" pitchFamily="18" charset="0"/>
              </a:rPr>
              <a:t>depvar start end residuals</a:t>
            </a:r>
            <a:endParaRPr lang="en-US" sz="2000">
              <a:cs typeface="Times New Roman" pitchFamily="18" charset="0"/>
            </a:endParaRPr>
          </a:p>
          <a:p>
            <a:r>
              <a:rPr lang="en-US" sz="2000">
                <a:cs typeface="Times New Roman" pitchFamily="18" charset="0"/>
              </a:rPr>
              <a:t># </a:t>
            </a:r>
            <a:r>
              <a:rPr lang="en-US" sz="2000" i="1">
                <a:cs typeface="Times New Roman" pitchFamily="18" charset="0"/>
              </a:rPr>
              <a:t>list</a:t>
            </a:r>
            <a:endParaRPr lang="en-US" sz="2000">
              <a:cs typeface="Times New Roman" pitchFamily="18" charset="0"/>
            </a:endParaRPr>
          </a:p>
          <a:p>
            <a:pPr>
              <a:buFontTx/>
              <a:buNone/>
            </a:pPr>
            <a:endParaRPr lang="en-US" sz="2000"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000">
                <a:cs typeface="Times New Roman" pitchFamily="18" charset="0"/>
              </a:rPr>
              <a:t>	where: </a:t>
            </a:r>
            <a:r>
              <a:rPr lang="en-US" sz="2000" i="1">
                <a:cs typeface="Times New Roman" pitchFamily="18" charset="0"/>
              </a:rPr>
              <a:t>depvar</a:t>
            </a:r>
            <a:r>
              <a:rPr lang="en-US" sz="2000">
                <a:cs typeface="Times New Roman" pitchFamily="18" charset="0"/>
              </a:rPr>
              <a:t> 	The dependent variable.</a:t>
            </a:r>
          </a:p>
          <a:p>
            <a:r>
              <a:rPr lang="en-US" sz="2000" i="1">
                <a:cs typeface="Times New Roman" pitchFamily="18" charset="0"/>
              </a:rPr>
              <a:t>start end</a:t>
            </a:r>
            <a:r>
              <a:rPr lang="en-US" sz="2000">
                <a:cs typeface="Times New Roman" pitchFamily="18" charset="0"/>
              </a:rPr>
              <a:t>		The range to use in the regression.  The default 			is the largest common range of all variables in 			the regression.</a:t>
            </a:r>
          </a:p>
          <a:p>
            <a:endParaRPr lang="en-US" sz="2000" i="1">
              <a:cs typeface="Times New Roman" pitchFamily="18" charset="0"/>
            </a:endParaRPr>
          </a:p>
          <a:p>
            <a:r>
              <a:rPr lang="en-US" sz="2000" i="1">
                <a:cs typeface="Times New Roman" pitchFamily="18" charset="0"/>
              </a:rPr>
              <a:t>residuals</a:t>
            </a:r>
            <a:r>
              <a:rPr lang="en-US" sz="2000">
                <a:cs typeface="Times New Roman" pitchFamily="18" charset="0"/>
              </a:rPr>
              <a:t>		Series name for the residuals.  Omit if you do 			not want to save the regression residuals. </a:t>
            </a:r>
          </a:p>
          <a:p>
            <a:pPr>
              <a:buFontTx/>
              <a:buNone/>
            </a:pPr>
            <a:r>
              <a:rPr lang="en-US" sz="2000">
                <a:cs typeface="Times New Roman" pitchFamily="18" charset="0"/>
              </a:rPr>
              <a:t>	</a:t>
            </a:r>
            <a:r>
              <a:rPr lang="en-US" sz="2000" i="1">
                <a:cs typeface="Times New Roman" pitchFamily="18" charset="0"/>
              </a:rPr>
              <a:t>list</a:t>
            </a:r>
            <a:r>
              <a:rPr lang="en-US" sz="2000">
                <a:cs typeface="Times New Roman" pitchFamily="18" charset="0"/>
              </a:rPr>
              <a:t>		The list of explanatory variables.</a:t>
            </a:r>
          </a:p>
          <a:p>
            <a:endParaRPr lang="en-US" sz="2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ACF</a:t>
            </a:r>
          </a:p>
        </p:txBody>
      </p:sp>
      <p:sp>
        <p:nvSpPr>
          <p:cNvPr id="368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Label the graph of the autocorrelations</a:t>
            </a:r>
          </a:p>
          <a:p>
            <a:pPr lvl="1"/>
            <a:r>
              <a:rPr lang="en-US"/>
              <a:t>Alter bjident.src</a:t>
            </a:r>
          </a:p>
          <a:p>
            <a:pPr lvl="1"/>
            <a:r>
              <a:rPr lang="en-US"/>
              <a:t>Write in the essential details</a:t>
            </a:r>
          </a:p>
          <a:p>
            <a:pPr lvl="1"/>
            <a:r>
              <a:rPr lang="en-US"/>
              <a:t>plot the correlations yourself</a:t>
            </a:r>
          </a:p>
          <a:p>
            <a:r>
              <a:rPr lang="en-US"/>
              <a:t>ACF of the residuals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Bjident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981200"/>
            <a:ext cx="41148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 @BJIDENT  series   start   end</a:t>
            </a:r>
          </a:p>
          <a:p>
            <a:r>
              <a:rPr lang="en-US" sz="1800"/>
              <a:t>Options</a:t>
            </a:r>
          </a:p>
          <a:p>
            <a:r>
              <a:rPr lang="en-US" sz="1800"/>
              <a:t>DIFF=maximum regular differencings[0]</a:t>
            </a:r>
          </a:p>
          <a:p>
            <a:r>
              <a:rPr lang="en-US" sz="1800"/>
              <a:t>SDIFFS=maximum seasonal differencings[0]</a:t>
            </a:r>
          </a:p>
          <a:p>
            <a:r>
              <a:rPr lang="en-US" sz="1800"/>
              <a:t>TRANS=[NONE]/LOG/ROOT</a:t>
            </a:r>
          </a:p>
          <a:p>
            <a:pPr lvl="1"/>
            <a:r>
              <a:rPr lang="en-US" sz="1400"/>
              <a:t>Transformation to apply to data</a:t>
            </a:r>
          </a:p>
          <a:p>
            <a:r>
              <a:rPr lang="en-US" sz="1800"/>
              <a:t>[GRAPH]/NOGRAPH</a:t>
            </a:r>
          </a:p>
          <a:p>
            <a:r>
              <a:rPr lang="en-US" sz="1800"/>
              <a:t>SPAN=seasonal span</a:t>
            </a:r>
          </a:p>
          <a:p>
            <a:endParaRPr lang="en-US" sz="1800"/>
          </a:p>
        </p:txBody>
      </p:sp>
      <p:pic>
        <p:nvPicPr>
          <p:cNvPr id="38917" name="Picture 5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114800" y="2057400"/>
            <a:ext cx="4343400" cy="4114800"/>
          </a:xfrm>
          <a:noFill/>
          <a:ln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en-US" sz="2800" dirty="0"/>
              <a:t>Forecast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457200" y="1295400"/>
            <a:ext cx="83058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 dirty="0">
                <a:cs typeface="Times New Roman" pitchFamily="18" charset="0"/>
              </a:rPr>
              <a:t>forecast</a:t>
            </a:r>
            <a:r>
              <a:rPr lang="en-US" sz="2000" dirty="0">
                <a:cs typeface="Times New Roman" pitchFamily="18" charset="0"/>
              </a:rPr>
              <a:t>(print) </a:t>
            </a:r>
            <a:r>
              <a:rPr lang="en-US" sz="2000" i="1" dirty="0">
                <a:cs typeface="Times New Roman" pitchFamily="18" charset="0"/>
              </a:rPr>
              <a:t>number steps start</a:t>
            </a:r>
            <a:r>
              <a:rPr lang="en-US" sz="2000" dirty="0">
                <a:cs typeface="Times New Roman" pitchFamily="18" charset="0"/>
              </a:rPr>
              <a:t> </a:t>
            </a:r>
          </a:p>
          <a:p>
            <a:r>
              <a:rPr lang="en-US" sz="2000" dirty="0">
                <a:cs typeface="Times New Roman" pitchFamily="18" charset="0"/>
              </a:rPr>
              <a:t># </a:t>
            </a:r>
            <a:r>
              <a:rPr lang="en-US" sz="2000" i="1" dirty="0">
                <a:cs typeface="Times New Roman" pitchFamily="18" charset="0"/>
              </a:rPr>
              <a:t>equation forecasts</a:t>
            </a:r>
          </a:p>
          <a:p>
            <a:r>
              <a:rPr lang="en-US" sz="2000" dirty="0" smtClean="0"/>
              <a:t> </a:t>
            </a:r>
          </a:p>
          <a:p>
            <a:endParaRPr lang="en-US" sz="2000" dirty="0">
              <a:cs typeface="Times New Roman" pitchFamily="18" charset="0"/>
            </a:endParaRPr>
          </a:p>
          <a:p>
            <a:r>
              <a:rPr lang="en-US" sz="2000" i="1" dirty="0">
                <a:cs typeface="Times New Roman" pitchFamily="18" charset="0"/>
              </a:rPr>
              <a:t>number </a:t>
            </a:r>
            <a:r>
              <a:rPr lang="en-US" sz="2000" dirty="0">
                <a:cs typeface="Times New Roman" pitchFamily="18" charset="0"/>
              </a:rPr>
              <a:t>	The number of equations in the system.  In </a:t>
            </a:r>
            <a:r>
              <a:rPr lang="en-US" sz="2000" dirty="0" err="1">
                <a:cs typeface="Times New Roman" pitchFamily="18" charset="0"/>
              </a:rPr>
              <a:t>univariate</a:t>
            </a:r>
            <a:r>
              <a:rPr lang="en-US" sz="2000" dirty="0">
                <a:cs typeface="Times New Roman" pitchFamily="18" charset="0"/>
              </a:rPr>
              <a:t> forecasting, 	number is necessarily equal to 1. </a:t>
            </a:r>
          </a:p>
          <a:p>
            <a:r>
              <a:rPr lang="en-US" sz="2000" i="1" dirty="0">
                <a:cs typeface="Times New Roman" pitchFamily="18" charset="0"/>
              </a:rPr>
              <a:t>steps</a:t>
            </a:r>
            <a:r>
              <a:rPr lang="en-US" sz="2000" dirty="0">
                <a:cs typeface="Times New Roman" pitchFamily="18" charset="0"/>
              </a:rPr>
              <a:t>		The number of forecasts to create.</a:t>
            </a:r>
          </a:p>
          <a:p>
            <a:r>
              <a:rPr lang="en-US" sz="2000" i="1" dirty="0">
                <a:cs typeface="Times New Roman" pitchFamily="18" charset="0"/>
              </a:rPr>
              <a:t>start</a:t>
            </a:r>
            <a:r>
              <a:rPr lang="en-US" sz="2000" dirty="0">
                <a:cs typeface="Times New Roman" pitchFamily="18" charset="0"/>
              </a:rPr>
              <a:t>		The starting period of the forecasts.</a:t>
            </a:r>
          </a:p>
          <a:p>
            <a:r>
              <a:rPr lang="en-US" sz="2000" i="1" dirty="0">
                <a:cs typeface="Times New Roman" pitchFamily="18" charset="0"/>
              </a:rPr>
              <a:t>equation</a:t>
            </a:r>
            <a:r>
              <a:rPr lang="en-US" sz="2000" dirty="0">
                <a:cs typeface="Times New Roman" pitchFamily="18" charset="0"/>
              </a:rPr>
              <a:t>		The name of the previously defined equation.</a:t>
            </a:r>
          </a:p>
          <a:p>
            <a:r>
              <a:rPr lang="en-US" sz="2000" i="1" dirty="0">
                <a:cs typeface="Times New Roman" pitchFamily="18" charset="0"/>
              </a:rPr>
              <a:t>forecasts</a:t>
            </a:r>
            <a:r>
              <a:rPr lang="en-US" sz="2000" dirty="0">
                <a:cs typeface="Times New Roman" pitchFamily="18" charset="0"/>
              </a:rPr>
              <a:t>	The name of the series in which you want to save the 			forecasts.  This field is optional. </a:t>
            </a:r>
          </a:p>
          <a:p>
            <a:r>
              <a:rPr lang="en-US" sz="2000" dirty="0">
                <a:cs typeface="Times New Roman" pitchFamily="18" charset="0"/>
              </a:rPr>
              <a:t> </a:t>
            </a:r>
          </a:p>
          <a:p>
            <a:r>
              <a:rPr lang="en-US" sz="2000" dirty="0">
                <a:cs typeface="Times New Roman" pitchFamily="18" charset="0"/>
              </a:rPr>
              <a:t>Example</a:t>
            </a:r>
          </a:p>
          <a:p>
            <a:r>
              <a:rPr lang="en-US" sz="2000" dirty="0" err="1">
                <a:cs typeface="Times New Roman" pitchFamily="18" charset="0"/>
              </a:rPr>
              <a:t>boxjenk</a:t>
            </a:r>
            <a:r>
              <a:rPr lang="en-US" sz="2000" dirty="0">
                <a:cs typeface="Times New Roman" pitchFamily="18" charset="0"/>
              </a:rPr>
              <a:t>(define=eq1,ar=1,ma=1) y / </a:t>
            </a:r>
            <a:r>
              <a:rPr lang="en-US" sz="2000" dirty="0" err="1">
                <a:cs typeface="Times New Roman" pitchFamily="18" charset="0"/>
              </a:rPr>
              <a:t>resids</a:t>
            </a:r>
            <a:endParaRPr lang="en-US" sz="2000" dirty="0">
              <a:cs typeface="Times New Roman" pitchFamily="18" charset="0"/>
            </a:endParaRPr>
          </a:p>
          <a:p>
            <a:r>
              <a:rPr lang="en-US" sz="2000" dirty="0">
                <a:cs typeface="Times New Roman" pitchFamily="18" charset="0"/>
              </a:rPr>
              <a:t>forecast(print) 1 5 101</a:t>
            </a:r>
          </a:p>
          <a:p>
            <a:r>
              <a:rPr lang="en-US" sz="2000" dirty="0">
                <a:cs typeface="Times New Roman" pitchFamily="18" charset="0"/>
              </a:rPr>
              <a:t># eq1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r>
              <a:rPr lang="en-US" dirty="0" smtClean="0"/>
              <a:t>Forecast -- New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>
              <a:buNone/>
            </a:pPr>
            <a:r>
              <a:rPr lang="en-US" sz="2000" dirty="0" smtClean="0">
                <a:cs typeface="Times New Roman" pitchFamily="18" charset="0"/>
              </a:rPr>
              <a:t> </a:t>
            </a:r>
            <a:r>
              <a:rPr lang="en-US" sz="2000" b="1" dirty="0" smtClean="0"/>
              <a:t>FORECAST</a:t>
            </a:r>
            <a:r>
              <a:rPr lang="en-US" sz="2000" dirty="0" smtClean="0"/>
              <a:t> </a:t>
            </a:r>
            <a:r>
              <a:rPr lang="en-US" sz="2000" i="1" dirty="0" smtClean="0"/>
              <a:t>equations </a:t>
            </a:r>
            <a:endParaRPr lang="en-US" sz="2000" dirty="0" smtClean="0"/>
          </a:p>
          <a:p>
            <a:r>
              <a:rPr lang="en-US" sz="2000" dirty="0" smtClean="0"/>
              <a:t># </a:t>
            </a:r>
            <a:r>
              <a:rPr lang="en-US" sz="2000" i="1" dirty="0" smtClean="0"/>
              <a:t>equation forecasts </a:t>
            </a:r>
            <a:r>
              <a:rPr lang="en-US" sz="2000" dirty="0" smtClean="0"/>
              <a:t> </a:t>
            </a:r>
            <a:endParaRPr lang="en-US" sz="2000" dirty="0" smtClean="0"/>
          </a:p>
          <a:p>
            <a:r>
              <a:rPr lang="en-US" sz="2000" dirty="0" smtClean="0">
                <a:latin typeface="Fixedsys"/>
              </a:rPr>
              <a:t>FROM</a:t>
            </a:r>
            <a:r>
              <a:rPr lang="en-US" sz="2000" dirty="0" smtClean="0">
                <a:latin typeface="Verdana"/>
              </a:rPr>
              <a:t>=</a:t>
            </a:r>
            <a:r>
              <a:rPr lang="en-US" sz="2000" i="1" dirty="0" smtClean="0">
                <a:latin typeface="Verdana"/>
              </a:rPr>
              <a:t>starting </a:t>
            </a:r>
            <a:r>
              <a:rPr lang="en-US" sz="2000" i="1" dirty="0" smtClean="0">
                <a:latin typeface="Verdana"/>
              </a:rPr>
              <a:t>period of the forecast </a:t>
            </a:r>
            <a:r>
              <a:rPr lang="en-US" sz="2000" i="1" dirty="0" smtClean="0">
                <a:latin typeface="Verdana"/>
              </a:rPr>
              <a:t>interval</a:t>
            </a:r>
          </a:p>
          <a:p>
            <a:r>
              <a:rPr lang="en-US" sz="2000" dirty="0" smtClean="0">
                <a:latin typeface="Fixedsys"/>
              </a:rPr>
              <a:t>TO</a:t>
            </a:r>
            <a:r>
              <a:rPr lang="en-US" sz="2000" dirty="0" smtClean="0">
                <a:latin typeface="Verdana"/>
              </a:rPr>
              <a:t>=</a:t>
            </a:r>
            <a:r>
              <a:rPr lang="en-US" sz="2000" i="1" dirty="0" smtClean="0">
                <a:latin typeface="Verdana"/>
              </a:rPr>
              <a:t>ending </a:t>
            </a:r>
            <a:r>
              <a:rPr lang="en-US" sz="2000" i="1" dirty="0" smtClean="0">
                <a:latin typeface="Verdana"/>
              </a:rPr>
              <a:t>period of the forecast </a:t>
            </a:r>
            <a:r>
              <a:rPr lang="en-US" sz="2000" i="1" dirty="0" smtClean="0">
                <a:latin typeface="Verdana"/>
              </a:rPr>
              <a:t>interval</a:t>
            </a:r>
          </a:p>
          <a:p>
            <a:r>
              <a:rPr lang="en-US" sz="2000" dirty="0" smtClean="0">
                <a:latin typeface="Fixedsys"/>
              </a:rPr>
              <a:t>STEPS</a:t>
            </a:r>
            <a:r>
              <a:rPr lang="en-US" sz="2000" dirty="0" smtClean="0">
                <a:latin typeface="Verdana"/>
              </a:rPr>
              <a:t>=</a:t>
            </a:r>
            <a:r>
              <a:rPr lang="en-US" sz="2000" i="1" dirty="0" smtClean="0">
                <a:latin typeface="Verdana"/>
              </a:rPr>
              <a:t>number </a:t>
            </a:r>
            <a:r>
              <a:rPr lang="en-US" sz="2000" i="1" dirty="0" smtClean="0">
                <a:latin typeface="Verdana"/>
              </a:rPr>
              <a:t>of forecast steps to compute</a:t>
            </a:r>
            <a:r>
              <a:rPr lang="en-US" sz="2000" dirty="0" smtClean="0">
                <a:latin typeface="Verdana"/>
              </a:rPr>
              <a:t>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000" dirty="0" smtClean="0">
              <a:latin typeface="Verdana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Verdana"/>
              </a:rPr>
              <a:t>• </a:t>
            </a:r>
            <a:r>
              <a:rPr lang="en-US" sz="2000" dirty="0" smtClean="0">
                <a:latin typeface="Verdana"/>
              </a:rPr>
              <a:t>FROM and TO </a:t>
            </a:r>
            <a:r>
              <a:rPr lang="en-US" sz="2000" dirty="0" smtClean="0">
                <a:latin typeface="Verdana"/>
              </a:rPr>
              <a:t>set </a:t>
            </a:r>
            <a:r>
              <a:rPr lang="en-US" sz="2000" dirty="0" smtClean="0">
                <a:latin typeface="Verdana"/>
              </a:rPr>
              <a:t>the starting and ending periods for the forecasts, or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Verdana"/>
              </a:rPr>
              <a:t>• FROM and STEPS to set the starting date and number of steps (periods</a:t>
            </a:r>
            <a:r>
              <a:rPr lang="en-US" sz="2000" dirty="0" smtClean="0">
                <a:latin typeface="Verdana"/>
              </a:rPr>
              <a:t>)</a:t>
            </a:r>
            <a:endParaRPr lang="en-US" sz="2000" dirty="0" smtClean="0">
              <a:latin typeface="Verdana"/>
            </a:endParaRPr>
          </a:p>
          <a:p>
            <a:pPr marL="365760" marR="0" indent="-18288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Fixedsys"/>
              </a:rPr>
              <a:t>PRINT/[NOPRINT] </a:t>
            </a:r>
            <a:r>
              <a:rPr lang="en-US" sz="2000" dirty="0" smtClean="0">
                <a:latin typeface="Fixedsys"/>
              </a:rPr>
              <a:t> </a:t>
            </a:r>
            <a:endParaRPr lang="en-US" sz="2000" dirty="0" smtClean="0">
              <a:latin typeface="Verdana"/>
            </a:endParaRP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Seasonality in the Box-Jenkins framework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Seasonal AR coefficients</a:t>
            </a:r>
          </a:p>
          <a:p>
            <a:pPr lvl="1">
              <a:lnSpc>
                <a:spcPct val="90000"/>
              </a:lnSpc>
            </a:pPr>
            <a:r>
              <a:rPr lang="en-US"/>
              <a:t>y</a:t>
            </a:r>
            <a:r>
              <a:rPr lang="en-US" baseline="-25000"/>
              <a:t>t</a:t>
            </a:r>
            <a:r>
              <a:rPr lang="en-US"/>
              <a:t> = a</a:t>
            </a:r>
            <a:r>
              <a:rPr lang="en-US" baseline="-25000"/>
              <a:t>1</a:t>
            </a:r>
            <a:r>
              <a:rPr lang="en-US"/>
              <a:t>y</a:t>
            </a:r>
            <a:r>
              <a:rPr lang="en-US" baseline="-25000"/>
              <a:t>t-1</a:t>
            </a:r>
            <a:r>
              <a:rPr lang="en-US"/>
              <a:t>+a</a:t>
            </a:r>
            <a:r>
              <a:rPr lang="en-US" baseline="-25000"/>
              <a:t>12</a:t>
            </a:r>
            <a:r>
              <a:rPr lang="en-US"/>
              <a:t>y</a:t>
            </a:r>
            <a:r>
              <a:rPr lang="en-US" baseline="-25000"/>
              <a:t>t-12</a:t>
            </a:r>
            <a:r>
              <a:rPr lang="en-US"/>
              <a:t> + a</a:t>
            </a:r>
            <a:r>
              <a:rPr lang="en-US" baseline="-25000"/>
              <a:t>13</a:t>
            </a:r>
            <a:r>
              <a:rPr lang="en-US"/>
              <a:t>y</a:t>
            </a:r>
            <a:r>
              <a:rPr lang="en-US" baseline="-25000"/>
              <a:t>t-13</a:t>
            </a:r>
          </a:p>
          <a:p>
            <a:pPr lvl="1">
              <a:lnSpc>
                <a:spcPct val="90000"/>
              </a:lnSpc>
            </a:pPr>
            <a:endParaRPr lang="en-US" baseline="-25000"/>
          </a:p>
          <a:p>
            <a:pPr lvl="1">
              <a:lnSpc>
                <a:spcPct val="90000"/>
              </a:lnSpc>
            </a:pPr>
            <a:r>
              <a:rPr lang="en-US"/>
              <a:t>y</a:t>
            </a:r>
            <a:r>
              <a:rPr lang="en-US" baseline="-25000"/>
              <a:t>t</a:t>
            </a:r>
            <a:r>
              <a:rPr lang="en-US"/>
              <a:t> = a</a:t>
            </a:r>
            <a:r>
              <a:rPr lang="en-US" baseline="-25000"/>
              <a:t>1</a:t>
            </a:r>
            <a:r>
              <a:rPr lang="en-US"/>
              <a:t>y</a:t>
            </a:r>
            <a:r>
              <a:rPr lang="en-US" baseline="-25000"/>
              <a:t>t-1</a:t>
            </a:r>
            <a:r>
              <a:rPr lang="en-US"/>
              <a:t>+a</a:t>
            </a:r>
            <a:r>
              <a:rPr lang="en-US" baseline="-25000"/>
              <a:t>12</a:t>
            </a:r>
            <a:r>
              <a:rPr lang="en-US"/>
              <a:t>y</a:t>
            </a:r>
            <a:r>
              <a:rPr lang="en-US" baseline="-25000"/>
              <a:t>t-12</a:t>
            </a:r>
            <a:r>
              <a:rPr lang="en-US"/>
              <a:t> + a</a:t>
            </a:r>
            <a:r>
              <a:rPr lang="en-US" baseline="-25000"/>
              <a:t>1</a:t>
            </a:r>
            <a:r>
              <a:rPr lang="en-US"/>
              <a:t>a</a:t>
            </a:r>
            <a:r>
              <a:rPr lang="en-US" baseline="-25000"/>
              <a:t>12</a:t>
            </a:r>
            <a:r>
              <a:rPr lang="en-US"/>
              <a:t>y</a:t>
            </a:r>
            <a:r>
              <a:rPr lang="en-US" baseline="-25000"/>
              <a:t>t-13</a:t>
            </a:r>
          </a:p>
          <a:p>
            <a:pPr lvl="1">
              <a:lnSpc>
                <a:spcPct val="90000"/>
              </a:lnSpc>
            </a:pPr>
            <a:endParaRPr lang="en-US" baseline="-25000"/>
          </a:p>
          <a:p>
            <a:pPr lvl="1">
              <a:lnSpc>
                <a:spcPct val="90000"/>
              </a:lnSpc>
            </a:pPr>
            <a:r>
              <a:rPr lang="en-US"/>
              <a:t>(1 - a</a:t>
            </a:r>
            <a:r>
              <a:rPr lang="en-US" baseline="-25000"/>
              <a:t>1</a:t>
            </a:r>
            <a:r>
              <a:rPr lang="en-US"/>
              <a:t>L)(1 – a</a:t>
            </a:r>
            <a:r>
              <a:rPr lang="en-US" baseline="-25000"/>
              <a:t>12</a:t>
            </a:r>
            <a:r>
              <a:rPr lang="en-US"/>
              <a:t>L</a:t>
            </a:r>
            <a:r>
              <a:rPr lang="en-US" baseline="30000"/>
              <a:t>12</a:t>
            </a:r>
            <a:r>
              <a:rPr lang="en-US"/>
              <a:t>)y</a:t>
            </a:r>
            <a:r>
              <a:rPr lang="en-US" baseline="-25000"/>
              <a:t>t</a:t>
            </a:r>
            <a:endParaRPr lang="en-US"/>
          </a:p>
          <a:p>
            <a:pPr>
              <a:lnSpc>
                <a:spcPct val="90000"/>
              </a:lnSpc>
            </a:pPr>
            <a:endParaRPr lang="en-US" baseline="-25000"/>
          </a:p>
          <a:p>
            <a:pPr>
              <a:lnSpc>
                <a:spcPct val="90000"/>
              </a:lnSpc>
            </a:pPr>
            <a:r>
              <a:rPr lang="en-US"/>
              <a:t>Seasonal MA Coefficients</a:t>
            </a:r>
          </a:p>
          <a:p>
            <a:pPr>
              <a:lnSpc>
                <a:spcPct val="90000"/>
              </a:lnSpc>
            </a:pPr>
            <a:r>
              <a:rPr lang="en-US"/>
              <a:t>Seasonal differencing: = y</a:t>
            </a:r>
            <a:r>
              <a:rPr lang="en-US" baseline="-25000"/>
              <a:t>t</a:t>
            </a:r>
            <a:r>
              <a:rPr lang="en-US"/>
              <a:t> – y</a:t>
            </a:r>
            <a:r>
              <a:rPr lang="en-US" baseline="-25000"/>
              <a:t>t-12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3012" name="Equation" r:id="rId4" imgW="114120" imgH="215640" progId="Equation.3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r>
              <a:rPr lang="en-US" sz="3200"/>
              <a:t>Seasonality in the Box-Jenkins framework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8486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Seasonal AR coefficients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y</a:t>
            </a:r>
            <a:r>
              <a:rPr lang="en-US" sz="2400" baseline="-25000"/>
              <a:t>t</a:t>
            </a:r>
            <a:r>
              <a:rPr lang="en-US" sz="2400"/>
              <a:t> = a</a:t>
            </a:r>
            <a:r>
              <a:rPr lang="en-US" sz="2400" baseline="-25000"/>
              <a:t>1</a:t>
            </a:r>
            <a:r>
              <a:rPr lang="en-US" sz="2400"/>
              <a:t>y</a:t>
            </a:r>
            <a:r>
              <a:rPr lang="en-US" sz="2400" baseline="-25000"/>
              <a:t>t-1</a:t>
            </a:r>
            <a:r>
              <a:rPr lang="en-US" sz="2400"/>
              <a:t>+a</a:t>
            </a:r>
            <a:r>
              <a:rPr lang="en-US" sz="2400" baseline="-25000"/>
              <a:t>12</a:t>
            </a:r>
            <a:r>
              <a:rPr lang="en-US" sz="2400"/>
              <a:t>y</a:t>
            </a:r>
            <a:r>
              <a:rPr lang="en-US" sz="2400" baseline="-25000"/>
              <a:t>t-12</a:t>
            </a:r>
            <a:r>
              <a:rPr lang="en-US" sz="2400"/>
              <a:t> + a</a:t>
            </a:r>
            <a:r>
              <a:rPr lang="en-US" sz="2400" baseline="-25000"/>
              <a:t>13</a:t>
            </a:r>
            <a:r>
              <a:rPr lang="en-US" sz="2400"/>
              <a:t>y</a:t>
            </a:r>
            <a:r>
              <a:rPr lang="en-US" sz="2400" baseline="-25000"/>
              <a:t>t-13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y</a:t>
            </a:r>
            <a:r>
              <a:rPr lang="en-US" sz="2400" baseline="-25000"/>
              <a:t>t</a:t>
            </a:r>
            <a:r>
              <a:rPr lang="en-US" sz="2400"/>
              <a:t> = a</a:t>
            </a:r>
            <a:r>
              <a:rPr lang="en-US" sz="2400" baseline="-25000"/>
              <a:t>1</a:t>
            </a:r>
            <a:r>
              <a:rPr lang="en-US" sz="2400"/>
              <a:t>y</a:t>
            </a:r>
            <a:r>
              <a:rPr lang="en-US" sz="2400" baseline="-25000"/>
              <a:t>t-1</a:t>
            </a:r>
            <a:r>
              <a:rPr lang="en-US" sz="2400"/>
              <a:t>+a</a:t>
            </a:r>
            <a:r>
              <a:rPr lang="en-US" sz="2400" baseline="-25000"/>
              <a:t>12</a:t>
            </a:r>
            <a:r>
              <a:rPr lang="en-US" sz="2400"/>
              <a:t>y</a:t>
            </a:r>
            <a:r>
              <a:rPr lang="en-US" sz="2400" baseline="-25000"/>
              <a:t>t-12</a:t>
            </a:r>
            <a:r>
              <a:rPr lang="en-US" sz="2400"/>
              <a:t> + a</a:t>
            </a:r>
            <a:r>
              <a:rPr lang="en-US" sz="2400" baseline="-25000"/>
              <a:t>1</a:t>
            </a:r>
            <a:r>
              <a:rPr lang="en-US" sz="2400"/>
              <a:t>a</a:t>
            </a:r>
            <a:r>
              <a:rPr lang="en-US" sz="2400" baseline="-25000"/>
              <a:t>12</a:t>
            </a:r>
            <a:r>
              <a:rPr lang="en-US" sz="2400"/>
              <a:t>y</a:t>
            </a:r>
            <a:r>
              <a:rPr lang="en-US" sz="2400" baseline="-25000"/>
              <a:t>t-13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(1 - a</a:t>
            </a:r>
            <a:r>
              <a:rPr lang="en-US" sz="2400" baseline="-25000"/>
              <a:t>1</a:t>
            </a:r>
            <a:r>
              <a:rPr lang="en-US" sz="2400"/>
              <a:t>L)(1 – a</a:t>
            </a:r>
            <a:r>
              <a:rPr lang="en-US" sz="2400" baseline="-25000"/>
              <a:t>12</a:t>
            </a:r>
            <a:r>
              <a:rPr lang="en-US" sz="2400"/>
              <a:t>L</a:t>
            </a:r>
            <a:r>
              <a:rPr lang="en-US" sz="2400" baseline="30000"/>
              <a:t>12</a:t>
            </a:r>
            <a:r>
              <a:rPr lang="en-US" sz="2400"/>
              <a:t>)y</a:t>
            </a:r>
            <a:r>
              <a:rPr lang="en-US" sz="2400" baseline="-25000"/>
              <a:t>t</a:t>
            </a:r>
            <a:endParaRPr lang="en-US" sz="2400"/>
          </a:p>
          <a:p>
            <a:pPr>
              <a:lnSpc>
                <a:spcPct val="90000"/>
              </a:lnSpc>
            </a:pPr>
            <a:endParaRPr lang="en-US" sz="2800" baseline="-25000"/>
          </a:p>
          <a:p>
            <a:pPr>
              <a:lnSpc>
                <a:spcPct val="90000"/>
              </a:lnSpc>
            </a:pPr>
            <a:r>
              <a:rPr lang="en-US" sz="2800"/>
              <a:t>Seasonal MA Coefficients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Seasonal differencing: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 </a:t>
            </a:r>
            <a:r>
              <a:rPr lang="en-US" sz="2400">
                <a:latin typeface="Symbol" pitchFamily="18" charset="2"/>
              </a:rPr>
              <a:t>D</a:t>
            </a:r>
            <a:r>
              <a:rPr lang="en-US" sz="2400"/>
              <a:t>y</a:t>
            </a:r>
            <a:r>
              <a:rPr lang="en-US" sz="2400" baseline="-25000"/>
              <a:t>t</a:t>
            </a:r>
            <a:r>
              <a:rPr lang="en-US" sz="2400"/>
              <a:t> = y</a:t>
            </a:r>
            <a:r>
              <a:rPr lang="en-US" sz="2400" baseline="-25000"/>
              <a:t>t </a:t>
            </a:r>
            <a:r>
              <a:rPr lang="en-US" sz="2400"/>
              <a:t>– y</a:t>
            </a:r>
            <a:r>
              <a:rPr lang="en-US" sz="2400" baseline="-25000"/>
              <a:t>t-1</a:t>
            </a:r>
            <a:r>
              <a:rPr lang="en-US" sz="2400"/>
              <a:t> versus </a:t>
            </a:r>
            <a:r>
              <a:rPr lang="en-US" sz="2400">
                <a:latin typeface="Symbol" pitchFamily="18" charset="2"/>
              </a:rPr>
              <a:t>D</a:t>
            </a:r>
            <a:r>
              <a:rPr lang="en-US" sz="2400" baseline="30000">
                <a:latin typeface="Symbol" pitchFamily="18" charset="2"/>
              </a:rPr>
              <a:t>12</a:t>
            </a:r>
            <a:r>
              <a:rPr lang="en-US" sz="2400"/>
              <a:t>y</a:t>
            </a:r>
            <a:r>
              <a:rPr lang="en-US" sz="2400" baseline="-25000"/>
              <a:t>t</a:t>
            </a:r>
            <a:r>
              <a:rPr lang="en-US" sz="2400"/>
              <a:t> = y</a:t>
            </a:r>
            <a:r>
              <a:rPr lang="en-US" sz="2400" baseline="-25000"/>
              <a:t>t </a:t>
            </a:r>
            <a:r>
              <a:rPr lang="en-US" sz="2400"/>
              <a:t>– y</a:t>
            </a:r>
            <a:r>
              <a:rPr lang="en-US" sz="2400" baseline="-25000"/>
              <a:t>t-12</a:t>
            </a:r>
            <a:r>
              <a:rPr lang="en-US" sz="2400"/>
              <a:t> 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NOTE: You do not difference 12 times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dif(sdiffs=1) y / sdy</a:t>
            </a: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4036" name="Equation" r:id="rId4" imgW="114120" imgH="21564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762000"/>
          </a:xfrm>
        </p:spPr>
        <p:txBody>
          <a:bodyPr/>
          <a:lstStyle/>
          <a:p>
            <a:r>
              <a:rPr lang="en-US" sz="2800"/>
              <a:t>Examples of LIN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lin 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# constant x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lin y  1991:12 2001:8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# constant x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lin y  1991:12 2001:8 resids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# constant y{1 2 5}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lin y  / resids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# constant y{1 to 4}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Internal Variables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cs typeface="Times New Roman" pitchFamily="18" charset="0"/>
              </a:rPr>
              <a:t>LINREG creates a number of variables that you can use in subsequent computations. A partial list of these variables is:</a:t>
            </a:r>
          </a:p>
          <a:p>
            <a:r>
              <a:rPr lang="en-US" sz="1800" dirty="0">
                <a:cs typeface="Times New Roman" pitchFamily="18" charset="0"/>
              </a:rPr>
              <a:t> </a:t>
            </a:r>
          </a:p>
          <a:p>
            <a:r>
              <a:rPr lang="en-US" sz="1800" dirty="0">
                <a:cs typeface="Times New Roman" pitchFamily="18" charset="0"/>
              </a:rPr>
              <a:t>%BETA	   The coefficient vector.  The first coefficient estimated is </a:t>
            </a:r>
            <a:r>
              <a:rPr lang="en-US" sz="1800" i="1" dirty="0">
                <a:cs typeface="Times New Roman" pitchFamily="18" charset="0"/>
              </a:rPr>
              <a:t>%BETA(1)</a:t>
            </a:r>
            <a:r>
              <a:rPr lang="en-US" sz="1800" dirty="0">
                <a:cs typeface="Times New Roman" pitchFamily="18" charset="0"/>
              </a:rPr>
              <a:t>, the second </a:t>
            </a:r>
            <a:r>
              <a:rPr lang="en-US" sz="1800" i="1" dirty="0">
                <a:cs typeface="Times New Roman" pitchFamily="18" charset="0"/>
              </a:rPr>
              <a:t>%BETA(2)</a:t>
            </a:r>
            <a:r>
              <a:rPr lang="en-US" sz="1800" dirty="0">
                <a:cs typeface="Times New Roman" pitchFamily="18" charset="0"/>
              </a:rPr>
              <a:t>, and so on.  For example, in the output for </a:t>
            </a:r>
            <a:r>
              <a:rPr lang="en-US" sz="1800" i="1" dirty="0" err="1">
                <a:cs typeface="Times New Roman" pitchFamily="18" charset="0"/>
              </a:rPr>
              <a:t>dlja</a:t>
            </a:r>
            <a:r>
              <a:rPr lang="en-US" sz="1800" dirty="0">
                <a:cs typeface="Times New Roman" pitchFamily="18" charset="0"/>
              </a:rPr>
              <a:t> above, the constant is </a:t>
            </a:r>
            <a:r>
              <a:rPr lang="en-US" sz="1800" i="1" dirty="0">
                <a:cs typeface="Times New Roman" pitchFamily="18" charset="0"/>
              </a:rPr>
              <a:t>%BETA(1)</a:t>
            </a:r>
            <a:r>
              <a:rPr lang="en-US" sz="1800" dirty="0">
                <a:cs typeface="Times New Roman" pitchFamily="18" charset="0"/>
              </a:rPr>
              <a:t>, the coefficient for </a:t>
            </a:r>
            <a:r>
              <a:rPr lang="en-US" sz="1800" i="1" dirty="0" err="1">
                <a:cs typeface="Times New Roman" pitchFamily="18" charset="0"/>
              </a:rPr>
              <a:t>dlja</a:t>
            </a:r>
            <a:r>
              <a:rPr lang="en-US" sz="1800" i="1" dirty="0">
                <a:cs typeface="Times New Roman" pitchFamily="18" charset="0"/>
              </a:rPr>
              <a:t>{1}</a:t>
            </a:r>
            <a:r>
              <a:rPr lang="en-US" sz="1800" dirty="0">
                <a:cs typeface="Times New Roman" pitchFamily="18" charset="0"/>
              </a:rPr>
              <a:t> is </a:t>
            </a:r>
            <a:r>
              <a:rPr lang="en-US" sz="1800" i="1" dirty="0">
                <a:cs typeface="Times New Roman" pitchFamily="18" charset="0"/>
              </a:rPr>
              <a:t>%BETA(2)</a:t>
            </a:r>
            <a:r>
              <a:rPr lang="en-US" sz="1800" dirty="0">
                <a:cs typeface="Times New Roman" pitchFamily="18" charset="0"/>
              </a:rPr>
              <a:t>, and so forth.  </a:t>
            </a:r>
            <a:endParaRPr lang="en-US" sz="1800" dirty="0" smtClean="0">
              <a:cs typeface="Times New Roman" pitchFamily="18" charset="0"/>
            </a:endParaRPr>
          </a:p>
          <a:p>
            <a:r>
              <a:rPr lang="en-US" sz="1800" dirty="0" smtClean="0">
                <a:cs typeface="Times New Roman" pitchFamily="18" charset="0"/>
              </a:rPr>
              <a:t>%</a:t>
            </a:r>
            <a:r>
              <a:rPr lang="en-US" sz="1800" dirty="0" err="1" smtClean="0">
                <a:cs typeface="Times New Roman" pitchFamily="18" charset="0"/>
              </a:rPr>
              <a:t>tstats</a:t>
            </a:r>
            <a:r>
              <a:rPr lang="en-US" sz="1800" dirty="0" smtClean="0">
                <a:cs typeface="Times New Roman" pitchFamily="18" charset="0"/>
              </a:rPr>
              <a:t> 	The vector of t-stats</a:t>
            </a:r>
            <a:endParaRPr lang="en-US" sz="1800" dirty="0">
              <a:cs typeface="Times New Roman" pitchFamily="18" charset="0"/>
            </a:endParaRPr>
          </a:p>
          <a:p>
            <a:r>
              <a:rPr lang="en-US" sz="1800" dirty="0">
                <a:cs typeface="Times New Roman" pitchFamily="18" charset="0"/>
              </a:rPr>
              <a:t>%NDF 	   Degrees of freedom.</a:t>
            </a:r>
          </a:p>
          <a:p>
            <a:r>
              <a:rPr lang="en-US" sz="1800" dirty="0">
                <a:cs typeface="Times New Roman" pitchFamily="18" charset="0"/>
              </a:rPr>
              <a:t>%NOBS	   Number of observations.</a:t>
            </a:r>
          </a:p>
          <a:p>
            <a:r>
              <a:rPr lang="en-US" sz="1800" dirty="0">
                <a:cs typeface="Times New Roman" pitchFamily="18" charset="0"/>
              </a:rPr>
              <a:t>%NREG 	   Number of </a:t>
            </a:r>
            <a:r>
              <a:rPr lang="en-US" sz="1800" dirty="0" err="1">
                <a:cs typeface="Times New Roman" pitchFamily="18" charset="0"/>
              </a:rPr>
              <a:t>regressors</a:t>
            </a:r>
            <a:r>
              <a:rPr lang="en-US" sz="1800" dirty="0">
                <a:cs typeface="Times New Roman" pitchFamily="18" charset="0"/>
              </a:rPr>
              <a:t>.</a:t>
            </a:r>
          </a:p>
          <a:p>
            <a:r>
              <a:rPr lang="en-US" sz="1800" dirty="0">
                <a:cs typeface="Times New Roman" pitchFamily="18" charset="0"/>
              </a:rPr>
              <a:t>%RSS		   Residual sum of squares.</a:t>
            </a:r>
          </a:p>
          <a:p>
            <a:r>
              <a:rPr lang="en-US" sz="1800" dirty="0">
                <a:cs typeface="Times New Roman" pitchFamily="18" charset="0"/>
              </a:rPr>
              <a:t>%RSQUARED  Centered </a:t>
            </a:r>
            <a:r>
              <a:rPr lang="en-US" sz="1800" i="1" dirty="0">
                <a:cs typeface="Times New Roman" pitchFamily="18" charset="0"/>
              </a:rPr>
              <a:t>R</a:t>
            </a:r>
            <a:r>
              <a:rPr lang="en-US" sz="1800" baseline="30000" dirty="0">
                <a:cs typeface="Times New Roman" pitchFamily="18" charset="0"/>
              </a:rPr>
              <a:t>2</a:t>
            </a:r>
            <a:r>
              <a:rPr lang="en-US" sz="1800" dirty="0">
                <a:cs typeface="Times New Roman" pitchFamily="18" charset="0"/>
              </a:rPr>
              <a:t> (</a:t>
            </a:r>
            <a:r>
              <a:rPr lang="en-US" sz="1800" dirty="0" err="1">
                <a:cs typeface="Times New Roman" pitchFamily="18" charset="0"/>
              </a:rPr>
              <a:t>i.e</a:t>
            </a:r>
            <a:r>
              <a:rPr lang="en-US" sz="1800" dirty="0">
                <a:cs typeface="Times New Roman" pitchFamily="18" charset="0"/>
              </a:rPr>
              <a:t>, the usual measure of </a:t>
            </a:r>
            <a:r>
              <a:rPr lang="en-US" sz="1800" i="1" dirty="0">
                <a:cs typeface="Times New Roman" pitchFamily="18" charset="0"/>
              </a:rPr>
              <a:t>R</a:t>
            </a:r>
            <a:r>
              <a:rPr lang="en-US" sz="1800" baseline="30000" dirty="0">
                <a:cs typeface="Times New Roman" pitchFamily="18" charset="0"/>
              </a:rPr>
              <a:t>2</a:t>
            </a:r>
            <a:r>
              <a:rPr lang="en-US" sz="1800" dirty="0">
                <a:cs typeface="Times New Roman" pitchFamily="18" charset="0"/>
              </a:rPr>
              <a:t>)</a:t>
            </a:r>
          </a:p>
          <a:p>
            <a:r>
              <a:rPr lang="en-US" sz="1800" dirty="0">
                <a:cs typeface="Times New Roman" pitchFamily="18" charset="0"/>
              </a:rPr>
              <a:t>%SEESQ	   Standard error of estimate squared</a:t>
            </a: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Correlate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000" b="1" dirty="0" smtClean="0">
                <a:cs typeface="Times New Roman" pitchFamily="18" charset="0"/>
              </a:rPr>
              <a:t>Correlate</a:t>
            </a:r>
            <a:r>
              <a:rPr lang="en-US" sz="2000" dirty="0" smtClean="0">
                <a:cs typeface="Times New Roman" pitchFamily="18" charset="0"/>
              </a:rPr>
              <a:t>(options) </a:t>
            </a:r>
            <a:r>
              <a:rPr lang="en-US" sz="2000" i="1" dirty="0">
                <a:cs typeface="Times New Roman" pitchFamily="18" charset="0"/>
              </a:rPr>
              <a:t>series start </a:t>
            </a:r>
            <a:r>
              <a:rPr lang="en-US" sz="2000" i="1" dirty="0" smtClean="0">
                <a:cs typeface="Times New Roman" pitchFamily="18" charset="0"/>
              </a:rPr>
              <a:t>end (</a:t>
            </a:r>
            <a:r>
              <a:rPr lang="en-US" sz="2000" i="1" dirty="0" err="1" smtClean="0">
                <a:cs typeface="Times New Roman" pitchFamily="18" charset="0"/>
              </a:rPr>
              <a:t>saveseries</a:t>
            </a:r>
            <a:r>
              <a:rPr lang="en-US" sz="2000" i="1" dirty="0" smtClean="0">
                <a:cs typeface="Times New Roman" pitchFamily="18" charset="0"/>
              </a:rPr>
              <a:t>)</a:t>
            </a:r>
            <a:endParaRPr lang="en-US" sz="2000" dirty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cs typeface="Times New Roman" pitchFamily="18" charset="0"/>
              </a:rPr>
              <a:t>where: </a:t>
            </a:r>
            <a:r>
              <a:rPr lang="en-US" sz="2000" i="1" dirty="0">
                <a:cs typeface="Times New Roman" pitchFamily="18" charset="0"/>
              </a:rPr>
              <a:t>series </a:t>
            </a:r>
            <a:r>
              <a:rPr lang="en-US" sz="2000" dirty="0" smtClean="0">
                <a:cs typeface="Times New Roman" pitchFamily="18" charset="0"/>
              </a:rPr>
              <a:t>The </a:t>
            </a:r>
            <a:r>
              <a:rPr lang="en-US" sz="2000" dirty="0">
                <a:cs typeface="Times New Roman" pitchFamily="18" charset="0"/>
              </a:rPr>
              <a:t>series used to compute the correlations.</a:t>
            </a:r>
          </a:p>
          <a:p>
            <a:pPr>
              <a:lnSpc>
                <a:spcPct val="90000"/>
              </a:lnSpc>
            </a:pPr>
            <a:r>
              <a:rPr lang="en-US" sz="2000" i="1" dirty="0" smtClean="0">
                <a:cs typeface="Times New Roman" pitchFamily="18" charset="0"/>
              </a:rPr>
              <a:t>Results=</a:t>
            </a:r>
            <a:r>
              <a:rPr lang="en-US" sz="2000" dirty="0" smtClean="0">
                <a:cs typeface="Times New Roman" pitchFamily="18" charset="0"/>
              </a:rPr>
              <a:t> </a:t>
            </a:r>
            <a:r>
              <a:rPr lang="en-US" sz="2000" dirty="0">
                <a:cs typeface="Times New Roman" pitchFamily="18" charset="0"/>
              </a:rPr>
              <a:t>		series used to save the correlations 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cs typeface="Times New Roman" pitchFamily="18" charset="0"/>
              </a:rPr>
              <a:t>NUMBER= 	The number of autocorrelations to compute.  The default is the integer value of one-fourth the total number of observations. 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cs typeface="Times New Roman" pitchFamily="18" charset="0"/>
              </a:rPr>
              <a:t>PARTIAL=	Series for the partial autocorrelations.  If you omit this option, the PACF will not be calculated.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cs typeface="Times New Roman" pitchFamily="18" charset="0"/>
              </a:rPr>
              <a:t>QSTATS	Use this option if you want the </a:t>
            </a:r>
            <a:r>
              <a:rPr lang="en-US" sz="2000" dirty="0" err="1">
                <a:cs typeface="Times New Roman" pitchFamily="18" charset="0"/>
              </a:rPr>
              <a:t>Ljung</a:t>
            </a:r>
            <a:r>
              <a:rPr lang="en-US" sz="2000" dirty="0">
                <a:cs typeface="Times New Roman" pitchFamily="18" charset="0"/>
              </a:rPr>
              <a:t>-Box Q-statistics.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cs typeface="Times New Roman" pitchFamily="18" charset="0"/>
              </a:rPr>
              <a:t>SPAN=	Use with </a:t>
            </a:r>
            <a:r>
              <a:rPr lang="en-US" sz="2000" i="1" dirty="0" err="1">
                <a:cs typeface="Times New Roman" pitchFamily="18" charset="0"/>
              </a:rPr>
              <a:t>qstats</a:t>
            </a:r>
            <a:r>
              <a:rPr lang="en-US" sz="2000" dirty="0">
                <a:cs typeface="Times New Roman" pitchFamily="18" charset="0"/>
              </a:rPr>
              <a:t> to set the width of the intervals tested.  For example, with quarterly data, you can set </a:t>
            </a:r>
            <a:r>
              <a:rPr lang="en-US" sz="2000" i="1" dirty="0">
                <a:cs typeface="Times New Roman" pitchFamily="18" charset="0"/>
              </a:rPr>
              <a:t>span = 4</a:t>
            </a:r>
            <a:r>
              <a:rPr lang="en-US" sz="2000" dirty="0">
                <a:cs typeface="Times New Roman" pitchFamily="18" charset="0"/>
              </a:rPr>
              <a:t>, to obtain </a:t>
            </a:r>
            <a:r>
              <a:rPr lang="en-US" sz="2000" i="1" dirty="0">
                <a:cs typeface="Times New Roman" pitchFamily="18" charset="0"/>
              </a:rPr>
              <a:t>Q</a:t>
            </a:r>
            <a:r>
              <a:rPr lang="en-US" sz="2000" dirty="0">
                <a:cs typeface="Times New Roman" pitchFamily="18" charset="0"/>
              </a:rPr>
              <a:t>(4),</a:t>
            </a:r>
            <a:r>
              <a:rPr lang="en-US" sz="2000" i="1" dirty="0">
                <a:cs typeface="Times New Roman" pitchFamily="18" charset="0"/>
              </a:rPr>
              <a:t> Q</a:t>
            </a:r>
            <a:r>
              <a:rPr lang="en-US" sz="2000" dirty="0">
                <a:cs typeface="Times New Roman" pitchFamily="18" charset="0"/>
              </a:rPr>
              <a:t>(8), </a:t>
            </a:r>
            <a:r>
              <a:rPr lang="en-US" sz="2000" i="1" dirty="0">
                <a:cs typeface="Times New Roman" pitchFamily="18" charset="0"/>
              </a:rPr>
              <a:t>Q</a:t>
            </a:r>
            <a:r>
              <a:rPr lang="en-US" sz="2000" dirty="0">
                <a:cs typeface="Times New Roman" pitchFamily="18" charset="0"/>
              </a:rPr>
              <a:t>(12), and so forth. </a:t>
            </a:r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r>
              <a:rPr lang="en-US" sz="2800"/>
              <a:t>The AIC and the SBC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077200" cy="46482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com sbc = nobs*log(%rss) + 				%nreg*log(%nobs)</a:t>
            </a:r>
          </a:p>
          <a:p>
            <a:pPr>
              <a:buFontTx/>
              <a:buNone/>
            </a:pPr>
            <a:endParaRPr lang="en-US" sz="2400">
              <a:latin typeface="Courier New" pitchFamily="49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compute aic = %nobs*log(%rss) + 2*%nreg</a:t>
            </a:r>
          </a:p>
          <a:p>
            <a:pPr>
              <a:buFontTx/>
              <a:buNone/>
            </a:pPr>
            <a:endParaRPr lang="en-US" sz="2400">
              <a:latin typeface="Courier New" pitchFamily="49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display 'AIC' aic 'SBC' sbc</a:t>
            </a:r>
          </a:p>
          <a:p>
            <a:endParaRPr lang="en-US" sz="240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BOXJENK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BOXJENK  depvar   start  end  residuals</a:t>
            </a:r>
          </a:p>
          <a:p>
            <a:r>
              <a:rPr lang="en-US" sz="2000"/>
              <a:t>Options</a:t>
            </a:r>
          </a:p>
          <a:p>
            <a:pPr lvl="1"/>
            <a:r>
              <a:rPr lang="en-US" sz="2000"/>
              <a:t>AR=number of autoregressive parameters [0]</a:t>
            </a:r>
          </a:p>
          <a:p>
            <a:pPr lvl="1"/>
            <a:r>
              <a:rPr lang="en-US" sz="2000"/>
              <a:t>MA=number of moving average parameters [0]</a:t>
            </a:r>
          </a:p>
          <a:p>
            <a:pPr lvl="1"/>
            <a:r>
              <a:rPr lang="en-US" sz="2000"/>
              <a:t>iters= number of iterations</a:t>
            </a:r>
          </a:p>
          <a:p>
            <a:pPr lvl="1"/>
            <a:r>
              <a:rPr lang="en-US" sz="2000"/>
              <a:t>SAR=number of seasonal autoregressive parameters [0]</a:t>
            </a:r>
          </a:p>
          <a:p>
            <a:pPr lvl="1"/>
            <a:r>
              <a:rPr lang="en-US" sz="2000"/>
              <a:t>SMA=number of seasonal moving average parameters [0]</a:t>
            </a:r>
          </a:p>
          <a:p>
            <a:pPr lvl="1"/>
            <a:r>
              <a:rPr lang="en-US" sz="2000"/>
              <a:t>DIFFS=number of regular differencings [0]</a:t>
            </a:r>
          </a:p>
          <a:p>
            <a:pPr lvl="1"/>
            <a:r>
              <a:rPr lang="en-US" sz="2000"/>
              <a:t>SDIFFS=number of seasonal differencings [0]</a:t>
            </a:r>
          </a:p>
          <a:p>
            <a:pPr lvl="1"/>
            <a:r>
              <a:rPr lang="en-US" sz="2000"/>
              <a:t>CONSTANT/[NOCONSTANT]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Technical Issues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Constant in the equation</a:t>
            </a:r>
          </a:p>
          <a:p>
            <a:pPr lvl="1"/>
            <a:r>
              <a:rPr lang="en-US" sz="2400"/>
              <a:t>box(constant, ar=||1,4||, ma = 2) y</a:t>
            </a:r>
          </a:p>
          <a:p>
            <a:r>
              <a:rPr lang="en-US" sz="2800"/>
              <a:t>Negative values of the aic and bic</a:t>
            </a:r>
          </a:p>
          <a:p>
            <a:pPr lvl="1"/>
            <a:r>
              <a:rPr lang="en-US" sz="2400"/>
              <a:t>aic = T ln(%rss) + 2*%nobs</a:t>
            </a:r>
          </a:p>
          <a:p>
            <a:r>
              <a:rPr lang="en-US" sz="2800"/>
              <a:t>To use the aic and bic, the models must be estimated over the same sample period.</a:t>
            </a:r>
          </a:p>
          <a:p>
            <a:pPr lvl="1"/>
            <a:r>
              <a:rPr lang="en-US" sz="2400"/>
              <a:t>box(constant, ar=||1,4||, ma = 2) dly 90:1 *</a:t>
            </a:r>
          </a:p>
          <a:p>
            <a:pPr lvl="1"/>
            <a:r>
              <a:rPr lang="en-US" sz="2400"/>
              <a:t>box(constant, ar=1, ma = 2) dly 90:1 *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Technical Issues 2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Did not converge error message</a:t>
            </a:r>
          </a:p>
          <a:p>
            <a:pPr lvl="1"/>
            <a:r>
              <a:rPr lang="en-US"/>
              <a:t>The program cannot find the solution for the coefficients that minimizes the residual sum of squares.</a:t>
            </a:r>
          </a:p>
          <a:p>
            <a:pPr lvl="1"/>
            <a:r>
              <a:rPr lang="en-US"/>
              <a:t>increase iters</a:t>
            </a:r>
          </a:p>
          <a:p>
            <a:pPr lvl="2"/>
            <a:r>
              <a:rPr lang="en-US"/>
              <a:t>iters=50</a:t>
            </a:r>
          </a:p>
          <a:p>
            <a:pPr lvl="1"/>
            <a:r>
              <a:rPr lang="en-US"/>
              <a:t>The model is too complex (too unnecessary many parameters)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Transforming the series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When to difference?</a:t>
            </a:r>
          </a:p>
          <a:p>
            <a:r>
              <a:rPr lang="en-US"/>
              <a:t>When to use the log?</a:t>
            </a:r>
          </a:p>
          <a:p>
            <a:r>
              <a:rPr lang="en-US"/>
              <a:t>Graph the transformed series</a:t>
            </a:r>
          </a:p>
          <a:p>
            <a:r>
              <a:rPr lang="en-US"/>
              <a:t>Check ACF of the transformed series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st Modern">
  <a:themeElements>
    <a:clrScheme name="Post Modern 1">
      <a:dk1>
        <a:srgbClr val="8383AD"/>
      </a:dk1>
      <a:lt1>
        <a:srgbClr val="FEFED6"/>
      </a:lt1>
      <a:dk2>
        <a:srgbClr val="404176"/>
      </a:dk2>
      <a:lt2>
        <a:srgbClr val="969696"/>
      </a:lt2>
      <a:accent1>
        <a:srgbClr val="BABE90"/>
      </a:accent1>
      <a:accent2>
        <a:srgbClr val="666699"/>
      </a:accent2>
      <a:accent3>
        <a:srgbClr val="FEFEE8"/>
      </a:accent3>
      <a:accent4>
        <a:srgbClr val="6F6F93"/>
      </a:accent4>
      <a:accent5>
        <a:srgbClr val="D9DBC6"/>
      </a:accent5>
      <a:accent6>
        <a:srgbClr val="5C5C8A"/>
      </a:accent6>
      <a:hlink>
        <a:srgbClr val="C09E4A"/>
      </a:hlink>
      <a:folHlink>
        <a:srgbClr val="006666"/>
      </a:folHlink>
    </a:clrScheme>
    <a:fontScheme name="Post Moder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ost Modern 1">
        <a:dk1>
          <a:srgbClr val="8383AD"/>
        </a:dk1>
        <a:lt1>
          <a:srgbClr val="FEFED6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EFEE8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2">
        <a:dk1>
          <a:srgbClr val="8383AD"/>
        </a:dk1>
        <a:lt1>
          <a:srgbClr val="FFFFFF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FF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3">
        <a:dk1>
          <a:srgbClr val="4D4D4D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5F5F5F"/>
        </a:accent2>
        <a:accent3>
          <a:srgbClr val="FFFFFF"/>
        </a:accent3>
        <a:accent4>
          <a:srgbClr val="404040"/>
        </a:accent4>
        <a:accent5>
          <a:srgbClr val="EBEBEB"/>
        </a:accent5>
        <a:accent6>
          <a:srgbClr val="555555"/>
        </a:accent6>
        <a:hlink>
          <a:srgbClr val="C0C0C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4">
        <a:dk1>
          <a:srgbClr val="424262"/>
        </a:dk1>
        <a:lt1>
          <a:srgbClr val="FFFFFF"/>
        </a:lt1>
        <a:dk2>
          <a:srgbClr val="22659C"/>
        </a:dk2>
        <a:lt2>
          <a:srgbClr val="A4AEC2"/>
        </a:lt2>
        <a:accent1>
          <a:srgbClr val="B1C7E7"/>
        </a:accent1>
        <a:accent2>
          <a:srgbClr val="494983"/>
        </a:accent2>
        <a:accent3>
          <a:srgbClr val="FFFFFF"/>
        </a:accent3>
        <a:accent4>
          <a:srgbClr val="373753"/>
        </a:accent4>
        <a:accent5>
          <a:srgbClr val="D5E0F1"/>
        </a:accent5>
        <a:accent6>
          <a:srgbClr val="414176"/>
        </a:accent6>
        <a:hlink>
          <a:srgbClr val="6EADC4"/>
        </a:hlink>
        <a:folHlink>
          <a:srgbClr val="3E6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5">
        <a:dk1>
          <a:srgbClr val="000000"/>
        </a:dk1>
        <a:lt1>
          <a:srgbClr val="FFFFFF"/>
        </a:lt1>
        <a:dk2>
          <a:srgbClr val="404176"/>
        </a:dk2>
        <a:lt2>
          <a:srgbClr val="969696"/>
        </a:lt2>
        <a:accent1>
          <a:srgbClr val="B4CD81"/>
        </a:accent1>
        <a:accent2>
          <a:srgbClr val="717EB5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6672A4"/>
        </a:accent6>
        <a:hlink>
          <a:srgbClr val="D793C2"/>
        </a:hlink>
        <a:folHlink>
          <a:srgbClr val="8267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B4CD81"/>
        </a:accent1>
        <a:accent2>
          <a:srgbClr val="DEA45E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C99454"/>
        </a:accent6>
        <a:hlink>
          <a:srgbClr val="D793C2"/>
        </a:hlink>
        <a:folHlink>
          <a:srgbClr val="A08BB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7">
        <a:dk1>
          <a:srgbClr val="111111"/>
        </a:dk1>
        <a:lt1>
          <a:srgbClr val="FAF5D2"/>
        </a:lt1>
        <a:dk2>
          <a:srgbClr val="4D4D4D"/>
        </a:dk2>
        <a:lt2>
          <a:srgbClr val="D0C59E"/>
        </a:lt2>
        <a:accent1>
          <a:srgbClr val="BABE90"/>
        </a:accent1>
        <a:accent2>
          <a:srgbClr val="666699"/>
        </a:accent2>
        <a:accent3>
          <a:srgbClr val="B2B2B2"/>
        </a:accent3>
        <a:accent4>
          <a:srgbClr val="D6D1B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Designs\Post Modern.pot</Template>
  <TotalTime>179</TotalTime>
  <Words>486</Words>
  <Application>Microsoft Office PowerPoint</Application>
  <PresentationFormat>On-screen Show (4:3)</PresentationFormat>
  <Paragraphs>153</Paragraphs>
  <Slides>15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Post Modern</vt:lpstr>
      <vt:lpstr>Equation</vt:lpstr>
      <vt:lpstr>LINREG</vt:lpstr>
      <vt:lpstr>Examples of LIN</vt:lpstr>
      <vt:lpstr>Internal Variables</vt:lpstr>
      <vt:lpstr>Correlate</vt:lpstr>
      <vt:lpstr>The AIC and the SBC</vt:lpstr>
      <vt:lpstr>BOXJENK</vt:lpstr>
      <vt:lpstr>Technical Issues</vt:lpstr>
      <vt:lpstr>Technical Issues 2</vt:lpstr>
      <vt:lpstr>Transforming the series</vt:lpstr>
      <vt:lpstr>The ACF</vt:lpstr>
      <vt:lpstr>Bjident</vt:lpstr>
      <vt:lpstr>Forecast</vt:lpstr>
      <vt:lpstr>Forecast -- New</vt:lpstr>
      <vt:lpstr>Seasonality in the Box-Jenkins framework</vt:lpstr>
      <vt:lpstr>Seasonality in the Box-Jenkins framework</vt:lpstr>
    </vt:vector>
  </TitlesOfParts>
  <Company>bcc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Technical Issues</dc:title>
  <dc:creator>Walter Enders</dc:creator>
  <cp:lastModifiedBy>wenders</cp:lastModifiedBy>
  <cp:revision>9</cp:revision>
  <cp:lastPrinted>1601-01-01T00:00:00Z</cp:lastPrinted>
  <dcterms:created xsi:type="dcterms:W3CDTF">2000-10-23T16:19:11Z</dcterms:created>
  <dcterms:modified xsi:type="dcterms:W3CDTF">2011-01-28T16:02:46Z</dcterms:modified>
</cp:coreProperties>
</file>